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18_C9C309B3.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05_4561C321.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08_F407EAB5.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1C_EC31B856.xml" ContentType="application/vnd.ms-powerpoint.comments+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32"/>
  </p:notesMasterIdLst>
  <p:sldIdLst>
    <p:sldId id="256" r:id="rId5"/>
    <p:sldId id="274" r:id="rId6"/>
    <p:sldId id="257" r:id="rId7"/>
    <p:sldId id="258" r:id="rId8"/>
    <p:sldId id="275" r:id="rId9"/>
    <p:sldId id="276" r:id="rId10"/>
    <p:sldId id="259" r:id="rId11"/>
    <p:sldId id="267" r:id="rId12"/>
    <p:sldId id="266" r:id="rId13"/>
    <p:sldId id="260" r:id="rId14"/>
    <p:sldId id="279" r:id="rId15"/>
    <p:sldId id="280" r:id="rId16"/>
    <p:sldId id="294" r:id="rId17"/>
    <p:sldId id="291" r:id="rId18"/>
    <p:sldId id="293" r:id="rId19"/>
    <p:sldId id="265" r:id="rId20"/>
    <p:sldId id="281" r:id="rId21"/>
    <p:sldId id="261" r:id="rId22"/>
    <p:sldId id="262" r:id="rId23"/>
    <p:sldId id="290" r:id="rId24"/>
    <p:sldId id="292" r:id="rId25"/>
    <p:sldId id="264" r:id="rId26"/>
    <p:sldId id="289" r:id="rId27"/>
    <p:sldId id="284" r:id="rId28"/>
    <p:sldId id="272" r:id="rId29"/>
    <p:sldId id="288" r:id="rId30"/>
    <p:sldId id="27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743B0E-3403-D196-A4C1-FE2C0D5C6E79}" name="Gillian McPherson" initials="GM" userId="S::GMcPherson@foodbankofalaska.org::332d43cf-e13a-4c44-be82-13c6aa1a2160" providerId="AD"/>
  <p188:author id="{913EEC14-586C-A23B-F960-7273AD3D89B4}" name="Rebecca Guyer" initials="RG" userId="S::rguyer@foodbankofalaska.org::fcaa84c9-be51-4b08-9458-267184357cd1" providerId="AD"/>
  <p188:author id="{C8923089-5525-68AE-6261-8E362560FB1E}" name="Gillian McPherson" initials="GM" userId="S::gmcpherson@foodbankofalaska.org::332d43cf-e13a-4c44-be82-13c6aa1a2160" providerId="AD"/>
  <p188:author id="{2CF0EE94-7DA6-F539-37E1-D7F4269CAAB7}" name="Enrique Ramirez" initials="ER" userId="S::eramirez@foodbankofalaska.org::af147b41-7128-4f12-bf91-045510d80d8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E63C10-B1E5-633D-463C-4AD87AA343CD}" v="14" dt="2025-12-05T19:51:53.5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25" autoAdjust="0"/>
  </p:normalViewPr>
  <p:slideViewPr>
    <p:cSldViewPr snapToGrid="0">
      <p:cViewPr varScale="1">
        <p:scale>
          <a:sx n="93" d="100"/>
          <a:sy n="93" d="100"/>
        </p:scale>
        <p:origin x="12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05_4561C321.xml><?xml version="1.0" encoding="utf-8"?>
<p188:cmLst xmlns:a="http://schemas.openxmlformats.org/drawingml/2006/main" xmlns:r="http://schemas.openxmlformats.org/officeDocument/2006/relationships" xmlns:p188="http://schemas.microsoft.com/office/powerpoint/2018/8/main">
  <p188:cm id="{6D381743-EC93-4610-8666-0016C0096EB1}" authorId="{913EEC14-586C-A23B-F960-7273AD3D89B4}" created="2024-12-11T17:24:21.899">
    <ac:deMkLst xmlns:ac="http://schemas.microsoft.com/office/drawing/2013/main/command">
      <pc:docMk xmlns:pc="http://schemas.microsoft.com/office/powerpoint/2013/main/command"/>
      <pc:sldMk xmlns:pc="http://schemas.microsoft.com/office/powerpoint/2013/main/command" cId="1164034849" sldId="261"/>
      <ac:spMk id="3" creationId="{B4054326-ABFB-CE16-8E13-4B70C7B4A0E6}"/>
    </ac:deMkLst>
    <p188:replyLst>
      <p188:reply id="{1223AA7B-8516-48A1-9B28-76F0050B70B7}" authorId="{C8923089-5525-68AE-6261-8E362560FB1E}" created="2024-12-12T00:30:10.906">
        <p188:txBody>
          <a:bodyPr/>
          <a:lstStyle/>
          <a:p>
            <a:r>
              <a:rPr lang="en-US"/>
              <a:t>Need an example of a DEC sheet??</a:t>
            </a:r>
          </a:p>
        </p188:txBody>
      </p188:reply>
      <p188:reply id="{3A65C625-7D37-4837-9BE9-6C5E4F137665}" authorId="{913EEC14-586C-A23B-F960-7273AD3D89B4}" created="2024-12-12T01:23:28.622">
        <p188:txBody>
          <a:bodyPr/>
          <a:lstStyle/>
          <a:p>
            <a:r>
              <a:rPr lang="en-US"/>
              <a:t>I'm more curious on the guidelines of needing an inspection vs the DEC permit. Wanting to explore it more and compare to TEFAP regulations.  </a:t>
            </a:r>
          </a:p>
        </p188:txBody>
      </p188:reply>
    </p188:replyLst>
    <p188:txBody>
      <a:bodyPr/>
      <a:lstStyle/>
      <a:p>
        <a:r>
          <a:rPr lang="en-US"/>
          <a:t>Reminder follow up with Rebecca</a:t>
        </a:r>
      </a:p>
    </p188:txBody>
  </p188:cm>
</p188:cmLst>
</file>

<file path=ppt/comments/modernComment_108_F407EAB5.xml><?xml version="1.0" encoding="utf-8"?>
<p188:cmLst xmlns:a="http://schemas.openxmlformats.org/drawingml/2006/main" xmlns:r="http://schemas.openxmlformats.org/officeDocument/2006/relationships" xmlns:p188="http://schemas.microsoft.com/office/powerpoint/2018/8/main">
  <p188:cm id="{B201341A-7706-4550-B556-0A7C30AD6B2B}" authorId="{C8923089-5525-68AE-6261-8E362560FB1E}" status="resolved" created="2024-12-12T22:59:29.368" complete="100000">
    <pc:sldMkLst xmlns:pc="http://schemas.microsoft.com/office/powerpoint/2013/main/command">
      <pc:docMk/>
      <pc:sldMk cId="4094159541" sldId="264"/>
    </pc:sldMkLst>
    <p188:txBody>
      <a:bodyPr/>
      <a:lstStyle/>
      <a:p>
        <a:r>
          <a:rPr lang="en-US"/>
          <a:t>At-Risk Facility_Monitoring_Review_FormFY25 (1)</a:t>
        </a:r>
      </a:p>
    </p188:txBody>
    <p188:extLst>
      <p:ext xmlns:p="http://schemas.openxmlformats.org/presentationml/2006/main" uri="{57CB4572-C831-44C2-8A1C-0ADB6CCDFE69}">
        <p223:reactions xmlns:p223="http://schemas.microsoft.com/office/powerpoint/2022/03/main">
          <p223:rxn type="👍">
            <p223:instance time="2024-12-16T17:56:57.434" authorId="{C8923089-5525-68AE-6261-8E362560FB1E}"/>
          </p223:rxn>
        </p223:reactions>
      </p:ext>
    </p188:extLst>
  </p188:cm>
</p188:cmLst>
</file>

<file path=ppt/comments/modernComment_118_C9C309B3.xml><?xml version="1.0" encoding="utf-8"?>
<p188:cmLst xmlns:a="http://schemas.openxmlformats.org/drawingml/2006/main" xmlns:r="http://schemas.openxmlformats.org/officeDocument/2006/relationships" xmlns:p188="http://schemas.microsoft.com/office/powerpoint/2018/8/main">
  <p188:cm id="{33EF2D33-339F-4AC2-BCC6-CE93852A2093}" authorId="{C8923089-5525-68AE-6261-8E362560FB1E}" created="2024-12-13T01:18:31.905">
    <pc:sldMkLst xmlns:pc="http://schemas.microsoft.com/office/powerpoint/2013/main/command">
      <pc:docMk/>
      <pc:sldMk cId="3385002419" sldId="280"/>
    </pc:sldMkLst>
    <p188:txBody>
      <a:bodyPr/>
      <a:lstStyle/>
      <a:p>
        <a:r>
          <a:rPr lang="en-US"/>
          <a:t>need link for finding Meal Count Form for sites </a:t>
        </a:r>
      </a:p>
    </p188:txBody>
  </p188:cm>
</p188:cmLst>
</file>

<file path=ppt/comments/modernComment_11C_EC31B856.xml><?xml version="1.0" encoding="utf-8"?>
<p188:cmLst xmlns:a="http://schemas.openxmlformats.org/drawingml/2006/main" xmlns:r="http://schemas.openxmlformats.org/officeDocument/2006/relationships" xmlns:p188="http://schemas.microsoft.com/office/powerpoint/2018/8/main">
  <p188:cm id="{0CF8CC5E-25B0-491B-9065-2DC3D7D77FD8}" authorId="{2CF0EE94-7DA6-F539-37E1-D7F4269CAAB7}" status="resolved" created="2024-12-12T23:32:08.795" complete="100000">
    <pc:sldMkLst xmlns:pc="http://schemas.microsoft.com/office/powerpoint/2013/main/command">
      <pc:docMk/>
      <pc:sldMk cId="3962681430" sldId="284"/>
    </pc:sldMkLst>
    <p188:txBody>
      <a:bodyPr/>
      <a:lstStyle/>
      <a:p>
        <a:r>
          <a:rPr lang="en-US"/>
          <a:t>Add DEED logo?</a:t>
        </a:r>
      </a:p>
    </p188:txBody>
  </p188:cm>
  <p188:cm id="{885E5EEF-410C-41E6-8836-EC09D6B927F7}" authorId="{C8923089-5525-68AE-6261-8E362560FB1E}" created="2024-12-13T01:29:36.378">
    <pc:sldMkLst xmlns:pc="http://schemas.microsoft.com/office/powerpoint/2013/main/command">
      <pc:docMk/>
      <pc:sldMk cId="3962681430" sldId="284"/>
    </pc:sldMkLst>
    <p188:txBody>
      <a:bodyPr/>
      <a:lstStyle/>
      <a:p>
        <a:r>
          <a:rPr lang="en-US"/>
          <a:t>good slide just to talk about repercussion if things are not followed...we don't need to go in depth with it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B12A16-2B1D-4023-9414-1E06F6234F86}" type="datetimeFigureOut">
              <a:t>1/12/2026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90263F-B545-43E7-BB02-0A2A2D4D57EE}" type="slidenum">
              <a:t>‹#›</a:t>
            </a:fld>
            <a:endParaRPr lang="en-US"/>
          </a:p>
        </p:txBody>
      </p:sp>
    </p:spTree>
    <p:extLst>
      <p:ext uri="{BB962C8B-B14F-4D97-AF65-F5344CB8AC3E}">
        <p14:creationId xmlns:p14="http://schemas.microsoft.com/office/powerpoint/2010/main" val="531480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Meal patterns establish minimum portions of meal components that must be served in order for the sponsor to receive reimbursement for each meal.</a:t>
            </a:r>
          </a:p>
          <a:p>
            <a:pPr>
              <a:lnSpc>
                <a:spcPct val="90000"/>
              </a:lnSpc>
              <a:spcBef>
                <a:spcPts val="1000"/>
              </a:spcBef>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6F90263F-B545-43E7-BB02-0A2A2D4D57EE}" type="slidenum">
              <a:rPr lang="en-US"/>
              <a:t>4</a:t>
            </a:fld>
            <a:endParaRPr lang="en-US"/>
          </a:p>
        </p:txBody>
      </p:sp>
    </p:spTree>
    <p:extLst>
      <p:ext uri="{BB962C8B-B14F-4D97-AF65-F5344CB8AC3E}">
        <p14:creationId xmlns:p14="http://schemas.microsoft.com/office/powerpoint/2010/main" val="1696595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90263F-B545-43E7-BB02-0A2A2D4D57EE}" type="slidenum">
              <a:rPr lang="en-US" smtClean="0"/>
              <a:t>13</a:t>
            </a:fld>
            <a:endParaRPr lang="en-US"/>
          </a:p>
        </p:txBody>
      </p:sp>
    </p:spTree>
    <p:extLst>
      <p:ext uri="{BB962C8B-B14F-4D97-AF65-F5344CB8AC3E}">
        <p14:creationId xmlns:p14="http://schemas.microsoft.com/office/powerpoint/2010/main" val="1826587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Site have chosen FBA as their sponsor to do the work of getting the food.  We only get reimbursed for meals that have been handed out to kids and documented and handed back to us.  </a:t>
            </a:r>
            <a:endParaRPr lang="en-US"/>
          </a:p>
          <a:p>
            <a:r>
              <a:rPr lang="en-US">
                <a:ea typeface="Calibri"/>
                <a:cs typeface="Calibri"/>
              </a:rPr>
              <a:t>If FBA does not get the paper work in or even on time we can't buy and send more food thus no more CACFP for your site </a:t>
            </a:r>
            <a:endParaRPr lang="en-US"/>
          </a:p>
        </p:txBody>
      </p:sp>
      <p:sp>
        <p:nvSpPr>
          <p:cNvPr id="4" name="Slide Number Placeholder 3"/>
          <p:cNvSpPr>
            <a:spLocks noGrp="1"/>
          </p:cNvSpPr>
          <p:nvPr>
            <p:ph type="sldNum" sz="quarter" idx="5"/>
          </p:nvPr>
        </p:nvSpPr>
        <p:spPr/>
        <p:txBody>
          <a:bodyPr/>
          <a:lstStyle/>
          <a:p>
            <a:fld id="{6F90263F-B545-43E7-BB02-0A2A2D4D57EE}" type="slidenum">
              <a:rPr lang="en-US"/>
              <a:t>16</a:t>
            </a:fld>
            <a:endParaRPr lang="en-US"/>
          </a:p>
        </p:txBody>
      </p:sp>
    </p:spTree>
    <p:extLst>
      <p:ext uri="{BB962C8B-B14F-4D97-AF65-F5344CB8AC3E}">
        <p14:creationId xmlns:p14="http://schemas.microsoft.com/office/powerpoint/2010/main" val="1275640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1000"/>
              </a:spcBef>
            </a:pPr>
            <a:endParaRPr lang="en-US">
              <a:ea typeface="Calibri"/>
              <a:cs typeface="Calibri"/>
            </a:endParaRPr>
          </a:p>
        </p:txBody>
      </p:sp>
      <p:sp>
        <p:nvSpPr>
          <p:cNvPr id="4" name="Slide Number Placeholder 3"/>
          <p:cNvSpPr>
            <a:spLocks noGrp="1"/>
          </p:cNvSpPr>
          <p:nvPr>
            <p:ph type="sldNum" sz="quarter" idx="5"/>
          </p:nvPr>
        </p:nvSpPr>
        <p:spPr/>
        <p:txBody>
          <a:bodyPr/>
          <a:lstStyle/>
          <a:p>
            <a:fld id="{6F90263F-B545-43E7-BB02-0A2A2D4D57EE}" type="slidenum">
              <a:rPr lang="en-US"/>
              <a:t>18</a:t>
            </a:fld>
            <a:endParaRPr lang="en-US"/>
          </a:p>
        </p:txBody>
      </p:sp>
    </p:spTree>
    <p:extLst>
      <p:ext uri="{BB962C8B-B14F-4D97-AF65-F5344CB8AC3E}">
        <p14:creationId xmlns:p14="http://schemas.microsoft.com/office/powerpoint/2010/main" val="2131834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Need to be displayed at </a:t>
            </a:r>
            <a:r>
              <a:rPr lang="en-US" err="1">
                <a:ea typeface="Calibri"/>
                <a:cs typeface="Calibri"/>
              </a:rPr>
              <a:t>site..green</a:t>
            </a:r>
            <a:r>
              <a:rPr lang="en-US">
                <a:ea typeface="Calibri"/>
                <a:cs typeface="Calibri"/>
              </a:rPr>
              <a:t> poster, sentence " This institution is an equal opportunity provider. USDA is in the process of updating the And Justice for All poster. For now you can use the poster example on the next slide. </a:t>
            </a:r>
          </a:p>
        </p:txBody>
      </p:sp>
      <p:sp>
        <p:nvSpPr>
          <p:cNvPr id="4" name="Slide Number Placeholder 3"/>
          <p:cNvSpPr>
            <a:spLocks noGrp="1"/>
          </p:cNvSpPr>
          <p:nvPr>
            <p:ph type="sldNum" sz="quarter" idx="5"/>
          </p:nvPr>
        </p:nvSpPr>
        <p:spPr/>
        <p:txBody>
          <a:bodyPr/>
          <a:lstStyle/>
          <a:p>
            <a:fld id="{6F90263F-B545-43E7-BB02-0A2A2D4D57EE}" type="slidenum">
              <a:t>19</a:t>
            </a:fld>
            <a:endParaRPr lang="en-US"/>
          </a:p>
        </p:txBody>
      </p:sp>
    </p:spTree>
    <p:extLst>
      <p:ext uri="{BB962C8B-B14F-4D97-AF65-F5344CB8AC3E}">
        <p14:creationId xmlns:p14="http://schemas.microsoft.com/office/powerpoint/2010/main" val="443151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Here is an example of the And Justice for All poster that needs to be displayed. If you do not have a current one please let us know. </a:t>
            </a:r>
          </a:p>
        </p:txBody>
      </p:sp>
      <p:sp>
        <p:nvSpPr>
          <p:cNvPr id="4" name="Slide Number Placeholder 3"/>
          <p:cNvSpPr>
            <a:spLocks noGrp="1"/>
          </p:cNvSpPr>
          <p:nvPr>
            <p:ph type="sldNum" sz="quarter" idx="5"/>
          </p:nvPr>
        </p:nvSpPr>
        <p:spPr/>
        <p:txBody>
          <a:bodyPr/>
          <a:lstStyle/>
          <a:p>
            <a:fld id="{6F90263F-B545-43E7-BB02-0A2A2D4D57EE}" type="slidenum">
              <a:t>20</a:t>
            </a:fld>
            <a:endParaRPr lang="en-US"/>
          </a:p>
        </p:txBody>
      </p:sp>
    </p:spTree>
    <p:extLst>
      <p:ext uri="{BB962C8B-B14F-4D97-AF65-F5344CB8AC3E}">
        <p14:creationId xmlns:p14="http://schemas.microsoft.com/office/powerpoint/2010/main" val="3091273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Monitoring vs  Reviews </a:t>
            </a:r>
          </a:p>
          <a:p>
            <a:r>
              <a:rPr lang="en-US" dirty="0">
                <a:ea typeface="Calibri"/>
                <a:cs typeface="Calibri"/>
              </a:rPr>
              <a:t>Monitoring: </a:t>
            </a:r>
          </a:p>
          <a:p>
            <a:r>
              <a:rPr lang="en-US" dirty="0">
                <a:ea typeface="Calibri"/>
                <a:cs typeface="Calibri"/>
              </a:rPr>
              <a:t>Need to complete the form on the 1st, 4th and 12th week.  Just making sure we are meeting all the requirements for the program to occur. </a:t>
            </a:r>
            <a:endParaRPr lang="en-US" dirty="0"/>
          </a:p>
          <a:p>
            <a:r>
              <a:rPr lang="en-US" dirty="0">
                <a:ea typeface="Calibri"/>
                <a:cs typeface="Calibri"/>
              </a:rPr>
              <a:t>Monitor needs to be someone unaffiliated with the site </a:t>
            </a:r>
          </a:p>
          <a:p>
            <a:r>
              <a:rPr lang="en-US" dirty="0">
                <a:ea typeface="Calibri"/>
                <a:cs typeface="Calibri"/>
              </a:rPr>
              <a:t>Form is available on the landing page or from the FBA </a:t>
            </a:r>
          </a:p>
          <a:p>
            <a:r>
              <a:rPr lang="en-US" dirty="0">
                <a:ea typeface="Calibri"/>
                <a:cs typeface="Calibri"/>
              </a:rPr>
              <a:t>Please be honest</a:t>
            </a:r>
          </a:p>
          <a:p>
            <a:r>
              <a:rPr lang="en-US" dirty="0">
                <a:ea typeface="Calibri"/>
                <a:cs typeface="Calibri"/>
              </a:rPr>
              <a:t>Having a Food Monitor lined up before you apply for CACFP is not required </a:t>
            </a:r>
          </a:p>
          <a:p>
            <a:endParaRPr lang="en-US" dirty="0">
              <a:ea typeface="Calibri"/>
              <a:cs typeface="Calibri"/>
            </a:endParaRPr>
          </a:p>
          <a:p>
            <a:r>
              <a:rPr lang="en-US" dirty="0">
                <a:ea typeface="Calibri"/>
                <a:cs typeface="Calibri"/>
              </a:rPr>
              <a:t>Review: </a:t>
            </a:r>
          </a:p>
          <a:p>
            <a:pPr marL="171450" indent="-171450">
              <a:lnSpc>
                <a:spcPct val="110000"/>
              </a:lnSpc>
              <a:spcBef>
                <a:spcPts val="1000"/>
              </a:spcBef>
              <a:buFont typeface="Arial"/>
              <a:buChar char="•"/>
            </a:pPr>
            <a:r>
              <a:rPr lang="en-US" dirty="0"/>
              <a:t>At least two of these are to be unannounced visits</a:t>
            </a:r>
            <a:endParaRPr lang="en-US" dirty="0">
              <a:ea typeface="Calibri"/>
              <a:cs typeface="Calibri"/>
            </a:endParaRPr>
          </a:p>
          <a:p>
            <a:pPr marL="171450" indent="-171450">
              <a:lnSpc>
                <a:spcPct val="110000"/>
              </a:lnSpc>
              <a:spcBef>
                <a:spcPts val="1000"/>
              </a:spcBef>
              <a:buFont typeface="Arial"/>
              <a:buChar char="•"/>
            </a:pPr>
            <a:r>
              <a:rPr lang="en-US" dirty="0"/>
              <a:t>At least one unannounced review must include observation of meal service</a:t>
            </a:r>
            <a:endParaRPr lang="en-US" dirty="0">
              <a:ea typeface="Calibri"/>
              <a:cs typeface="Calibri"/>
            </a:endParaRPr>
          </a:p>
          <a:p>
            <a:pPr marL="171450" indent="-171450">
              <a:lnSpc>
                <a:spcPct val="110000"/>
              </a:lnSpc>
              <a:spcBef>
                <a:spcPts val="1000"/>
              </a:spcBef>
              <a:buFont typeface="Arial"/>
              <a:buChar char="•"/>
            </a:pPr>
            <a:r>
              <a:rPr lang="en-US" dirty="0"/>
              <a:t>At least one review must be during new facility's first four weeks of program operations-applies if break in operations</a:t>
            </a:r>
            <a:endParaRPr lang="en-US" dirty="0">
              <a:ea typeface="Calibri"/>
              <a:cs typeface="Calibri"/>
            </a:endParaRPr>
          </a:p>
          <a:p>
            <a:pPr marL="171450" indent="-171450">
              <a:lnSpc>
                <a:spcPct val="110000"/>
              </a:lnSpc>
              <a:spcBef>
                <a:spcPts val="1000"/>
              </a:spcBef>
              <a:buFont typeface="Arial"/>
              <a:buChar char="•"/>
            </a:pPr>
            <a:r>
              <a:rPr lang="en-US" dirty="0"/>
              <a:t>The amount of time between review may not exceed six months</a:t>
            </a:r>
            <a:endParaRPr lang="en-US" dirty="0">
              <a:ea typeface="Calibri"/>
              <a:cs typeface="Calibri"/>
            </a:endParaRPr>
          </a:p>
          <a:p>
            <a:pPr marL="171450" indent="-171450">
              <a:lnSpc>
                <a:spcPct val="110000"/>
              </a:lnSpc>
              <a:spcBef>
                <a:spcPts val="1000"/>
              </a:spcBef>
              <a:buFont typeface="Arial"/>
              <a:buChar char="•"/>
            </a:pPr>
            <a:r>
              <a:rPr lang="en-US" dirty="0"/>
              <a:t>Timing of reviews must be varied</a:t>
            </a:r>
            <a:endParaRPr lang="en-US" dirty="0">
              <a:ea typeface="Calibri"/>
              <a:cs typeface="Calibri"/>
            </a:endParaRPr>
          </a:p>
          <a:p>
            <a:pPr marL="171450" indent="-171450">
              <a:lnSpc>
                <a:spcPct val="110000"/>
              </a:lnSpc>
              <a:spcBef>
                <a:spcPts val="1000"/>
              </a:spcBef>
              <a:buFont typeface="Arial"/>
              <a:buChar char="•"/>
            </a:pPr>
            <a:r>
              <a:rPr lang="en-US" dirty="0"/>
              <a:t>Have a tracking system (Excel works well)</a:t>
            </a:r>
            <a:endParaRPr lang="en-US" dirty="0">
              <a:ea typeface="Calibri"/>
              <a:cs typeface="Calibri"/>
            </a:endParaRPr>
          </a:p>
          <a:p>
            <a:pPr marL="171450" indent="-171450">
              <a:lnSpc>
                <a:spcPct val="110000"/>
              </a:lnSpc>
              <a:spcBef>
                <a:spcPts val="1000"/>
              </a:spcBef>
              <a:buFont typeface="Arial"/>
              <a:buChar char="•"/>
            </a:pPr>
            <a:r>
              <a:rPr lang="en-US" dirty="0">
                <a:ea typeface="Calibri"/>
                <a:cs typeface="Calibri"/>
              </a:rPr>
              <a:t>Will use same form as the Food Monitor </a:t>
            </a:r>
            <a:endParaRPr lang="en-US" dirty="0"/>
          </a:p>
          <a:p>
            <a:pPr marL="171450" indent="-171450">
              <a:lnSpc>
                <a:spcPct val="110000"/>
              </a:lnSpc>
              <a:spcBef>
                <a:spcPts val="1000"/>
              </a:spcBef>
              <a:buFont typeface="Arial"/>
              <a:buChar char="•"/>
            </a:pP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F90263F-B545-43E7-BB02-0A2A2D4D57EE}" type="slidenum">
              <a:rPr lang="en-US"/>
              <a:t>22</a:t>
            </a:fld>
            <a:endParaRPr lang="en-US"/>
          </a:p>
        </p:txBody>
      </p:sp>
    </p:spTree>
    <p:extLst>
      <p:ext uri="{BB962C8B-B14F-4D97-AF65-F5344CB8AC3E}">
        <p14:creationId xmlns:p14="http://schemas.microsoft.com/office/powerpoint/2010/main" val="3555898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Keep in if this is a training for Food Monitors</a:t>
            </a:r>
          </a:p>
          <a:p>
            <a:r>
              <a:rPr lang="en-US">
                <a:ea typeface="Calibri"/>
                <a:cs typeface="Calibri"/>
              </a:rPr>
              <a:t>-don’t need to fill out the nutritional information at the top since the FBA has that all on file</a:t>
            </a:r>
          </a:p>
        </p:txBody>
      </p:sp>
      <p:sp>
        <p:nvSpPr>
          <p:cNvPr id="4" name="Slide Number Placeholder 3"/>
          <p:cNvSpPr>
            <a:spLocks noGrp="1"/>
          </p:cNvSpPr>
          <p:nvPr>
            <p:ph type="sldNum" sz="quarter" idx="5"/>
          </p:nvPr>
        </p:nvSpPr>
        <p:spPr/>
        <p:txBody>
          <a:bodyPr/>
          <a:lstStyle/>
          <a:p>
            <a:fld id="{6F90263F-B545-43E7-BB02-0A2A2D4D57EE}" type="slidenum">
              <a:rPr lang="en-US"/>
              <a:t>23</a:t>
            </a:fld>
            <a:endParaRPr lang="en-US"/>
          </a:p>
        </p:txBody>
      </p:sp>
    </p:spTree>
    <p:extLst>
      <p:ext uri="{BB962C8B-B14F-4D97-AF65-F5344CB8AC3E}">
        <p14:creationId xmlns:p14="http://schemas.microsoft.com/office/powerpoint/2010/main" val="1316268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1000"/>
              </a:spcBef>
            </a:pPr>
            <a:r>
              <a:rPr lang="en-US" dirty="0">
                <a:ea typeface="Calibri"/>
                <a:cs typeface="Calibri"/>
              </a:rPr>
              <a:t>DEED cares  about the correct paper work being filled out and on time. Furthermore, following at the site requirements and meal protocols </a:t>
            </a:r>
          </a:p>
          <a:p>
            <a:pPr>
              <a:lnSpc>
                <a:spcPct val="120000"/>
              </a:lnSpc>
              <a:spcBef>
                <a:spcPts val="1000"/>
              </a:spcBef>
            </a:pPr>
            <a:endParaRPr lang="en-US" dirty="0">
              <a:ea typeface="Calibri"/>
              <a:cs typeface="Calibri"/>
            </a:endParaRPr>
          </a:p>
          <a:p>
            <a:pPr>
              <a:lnSpc>
                <a:spcPct val="120000"/>
              </a:lnSpc>
              <a:spcBef>
                <a:spcPts val="1000"/>
              </a:spcBef>
            </a:pPr>
            <a:r>
              <a:rPr lang="en-US" dirty="0">
                <a:ea typeface="Calibri"/>
                <a:cs typeface="Calibri"/>
              </a:rPr>
              <a:t>What happens if there are deficiencies? </a:t>
            </a:r>
          </a:p>
          <a:p>
            <a:pPr>
              <a:lnSpc>
                <a:spcPct val="120000"/>
              </a:lnSpc>
              <a:spcBef>
                <a:spcPts val="1000"/>
              </a:spcBef>
            </a:pPr>
            <a:r>
              <a:rPr lang="en-US" dirty="0"/>
              <a:t>If non-compliances are found during monitoring:</a:t>
            </a:r>
            <a:endParaRPr lang="en-US" dirty="0">
              <a:ea typeface="Calibri" panose="020F0502020204030204"/>
              <a:cs typeface="Calibri" panose="020F0502020204030204"/>
            </a:endParaRPr>
          </a:p>
          <a:p>
            <a:pPr lvl="1">
              <a:lnSpc>
                <a:spcPct val="120000"/>
              </a:lnSpc>
              <a:spcBef>
                <a:spcPts val="500"/>
              </a:spcBef>
            </a:pPr>
            <a:r>
              <a:rPr lang="en-US" dirty="0"/>
              <a:t>Corrective Action required with deadline- need to be met and hopefully issue is corrected </a:t>
            </a:r>
            <a:r>
              <a:rPr lang="en-US" dirty="0" err="1"/>
              <a:t>premenatly</a:t>
            </a:r>
            <a:r>
              <a:rPr lang="en-US" dirty="0"/>
              <a:t> </a:t>
            </a:r>
            <a:endParaRPr lang="en-US" dirty="0">
              <a:ea typeface="Calibri"/>
              <a:cs typeface="Calibri"/>
            </a:endParaRPr>
          </a:p>
          <a:p>
            <a:pPr marL="228600" lvl="1">
              <a:lnSpc>
                <a:spcPct val="120000"/>
              </a:lnSpc>
              <a:spcBef>
                <a:spcPts val="500"/>
              </a:spcBef>
            </a:pPr>
            <a:r>
              <a:rPr lang="en-US" dirty="0"/>
              <a:t>If corrective action deadline is not met, finding no </a:t>
            </a:r>
            <a:r>
              <a:rPr lang="en-US" dirty="0" err="1"/>
              <a:t>permenant</a:t>
            </a:r>
            <a:r>
              <a:rPr lang="en-US" dirty="0"/>
              <a:t> corrected, or serious issues found:</a:t>
            </a:r>
            <a:endParaRPr lang="en-US" dirty="0">
              <a:ea typeface="Calibri"/>
              <a:cs typeface="Calibri"/>
            </a:endParaRPr>
          </a:p>
          <a:p>
            <a:pPr lvl="1">
              <a:lnSpc>
                <a:spcPct val="120000"/>
              </a:lnSpc>
              <a:spcBef>
                <a:spcPts val="500"/>
              </a:spcBef>
            </a:pPr>
            <a:r>
              <a:rPr lang="en-US" dirty="0"/>
              <a:t>Program may be deemed </a:t>
            </a:r>
            <a:r>
              <a:rPr lang="en-US" b="1" dirty="0"/>
              <a:t>seriously deficient</a:t>
            </a:r>
            <a:endParaRPr lang="en-US" dirty="0">
              <a:ea typeface="Calibri" panose="020F0502020204030204"/>
              <a:cs typeface="Calibri" panose="020F0502020204030204"/>
            </a:endParaRPr>
          </a:p>
          <a:p>
            <a:pPr>
              <a:lnSpc>
                <a:spcPct val="120000"/>
              </a:lnSpc>
              <a:spcBef>
                <a:spcPts val="1000"/>
              </a:spcBef>
            </a:pPr>
            <a:r>
              <a:rPr lang="en-US" dirty="0"/>
              <a:t>If found to be seriously deficient:  State agency may do follow-up review</a:t>
            </a:r>
            <a:endParaRPr lang="en-US" dirty="0">
              <a:ea typeface="Calibri"/>
              <a:cs typeface="Calibri"/>
            </a:endParaRPr>
          </a:p>
          <a:p>
            <a:pPr>
              <a:lnSpc>
                <a:spcPct val="120000"/>
              </a:lnSpc>
              <a:spcBef>
                <a:spcPts val="1000"/>
              </a:spcBef>
            </a:pPr>
            <a:r>
              <a:rPr lang="en-US" dirty="0"/>
              <a:t>Termination of program and principals added to the National Disqualified List (NDL)</a:t>
            </a:r>
            <a:endParaRPr lang="en-US" dirty="0">
              <a:ea typeface="Calibri" panose="020F0502020204030204"/>
              <a:cs typeface="Calibri" panose="020F0502020204030204"/>
            </a:endParaRPr>
          </a:p>
          <a:p>
            <a:pPr>
              <a:lnSpc>
                <a:spcPct val="120000"/>
              </a:lnSpc>
              <a:spcBef>
                <a:spcPts val="1000"/>
              </a:spcBef>
            </a:pPr>
            <a:r>
              <a:rPr lang="en-US" dirty="0"/>
              <a:t>On the list for at least 7 years </a:t>
            </a:r>
            <a:r>
              <a:rPr lang="en-US" dirty="0" err="1"/>
              <a:t>ie</a:t>
            </a:r>
            <a:r>
              <a:rPr lang="en-US" dirty="0"/>
              <a:t>: can't run the program for 7 years </a:t>
            </a:r>
            <a:endParaRPr lang="en-US" dirty="0">
              <a:ea typeface="Calibri"/>
              <a:cs typeface="Calibri"/>
            </a:endParaRPr>
          </a:p>
          <a:p>
            <a:pPr>
              <a:lnSpc>
                <a:spcPct val="120000"/>
              </a:lnSpc>
              <a:spcBef>
                <a:spcPts val="1000"/>
              </a:spcBef>
            </a:pPr>
            <a:endParaRPr lang="en-US" dirty="0">
              <a:ea typeface="Calibri"/>
              <a:cs typeface="Calibri"/>
            </a:endParaRPr>
          </a:p>
          <a:p>
            <a:pPr lvl="1">
              <a:lnSpc>
                <a:spcPct val="120000"/>
              </a:lnSpc>
              <a:spcBef>
                <a:spcPts val="500"/>
              </a:spcBef>
            </a:pPr>
            <a:endParaRPr lang="en-US" dirty="0">
              <a:ea typeface="Calibri"/>
              <a:cs typeface="Calibri"/>
            </a:endParaRPr>
          </a:p>
          <a:p>
            <a:pPr lvl="1">
              <a:lnSpc>
                <a:spcPct val="120000"/>
              </a:lnSpc>
              <a:spcBef>
                <a:spcPts val="500"/>
              </a:spcBef>
            </a:pP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F90263F-B545-43E7-BB02-0A2A2D4D57EE}" type="slidenum">
              <a:rPr lang="en-US"/>
              <a:t>24</a:t>
            </a:fld>
            <a:endParaRPr lang="en-US"/>
          </a:p>
        </p:txBody>
      </p:sp>
    </p:spTree>
    <p:extLst>
      <p:ext uri="{BB962C8B-B14F-4D97-AF65-F5344CB8AC3E}">
        <p14:creationId xmlns:p14="http://schemas.microsoft.com/office/powerpoint/2010/main" val="458534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Bypass sites will receive 1,100 pound orders in their shipments unless otherwise coordinated</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6F90263F-B545-43E7-BB02-0A2A2D4D57EE}" type="slidenum">
              <a:rPr lang="en-US"/>
              <a:t>25</a:t>
            </a:fld>
            <a:endParaRPr lang="en-US"/>
          </a:p>
        </p:txBody>
      </p:sp>
    </p:spTree>
    <p:extLst>
      <p:ext uri="{BB962C8B-B14F-4D97-AF65-F5344CB8AC3E}">
        <p14:creationId xmlns:p14="http://schemas.microsoft.com/office/powerpoint/2010/main" val="3687098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Only serve lunch and dinner options at this time thru FBA </a:t>
            </a:r>
          </a:p>
        </p:txBody>
      </p:sp>
      <p:sp>
        <p:nvSpPr>
          <p:cNvPr id="4" name="Slide Number Placeholder 3"/>
          <p:cNvSpPr>
            <a:spLocks noGrp="1"/>
          </p:cNvSpPr>
          <p:nvPr>
            <p:ph type="sldNum" sz="quarter" idx="5"/>
          </p:nvPr>
        </p:nvSpPr>
        <p:spPr/>
        <p:txBody>
          <a:bodyPr/>
          <a:lstStyle/>
          <a:p>
            <a:fld id="{6F90263F-B545-43E7-BB02-0A2A2D4D57EE}" type="slidenum">
              <a:rPr lang="en-US"/>
              <a:t>5</a:t>
            </a:fld>
            <a:endParaRPr lang="en-US"/>
          </a:p>
        </p:txBody>
      </p:sp>
    </p:spTree>
    <p:extLst>
      <p:ext uri="{BB962C8B-B14F-4D97-AF65-F5344CB8AC3E}">
        <p14:creationId xmlns:p14="http://schemas.microsoft.com/office/powerpoint/2010/main" val="1030851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With food being pre-plated and the Nutrition content well documented it makes it easy to spot the allergens thus preventing the child from taking the wrong food</a:t>
            </a:r>
          </a:p>
          <a:p>
            <a:pPr>
              <a:lnSpc>
                <a:spcPct val="120000"/>
              </a:lnSpc>
              <a:spcBef>
                <a:spcPts val="1000"/>
              </a:spcBef>
            </a:pPr>
            <a:r>
              <a:rPr lang="en-US"/>
              <a:t>Reasonable accommodations can be made to a site's meal patten with the submission of a signed medical statement from medical provider. </a:t>
            </a:r>
            <a:endParaRPr lang="en-US">
              <a:ea typeface="Calibri"/>
              <a:cs typeface="Calibri"/>
            </a:endParaRPr>
          </a:p>
          <a:p>
            <a:pPr>
              <a:lnSpc>
                <a:spcPct val="120000"/>
              </a:lnSpc>
              <a:spcBef>
                <a:spcPts val="1000"/>
              </a:spcBef>
            </a:pPr>
            <a:r>
              <a:rPr lang="en-US"/>
              <a:t>FBA will review the medical statement and asses if the request is reasonable logistically. </a:t>
            </a:r>
            <a:endParaRPr lang="en-US">
              <a:ea typeface="Calibri"/>
              <a:cs typeface="Calibri"/>
            </a:endParaRPr>
          </a:p>
          <a:p>
            <a:pPr>
              <a:lnSpc>
                <a:spcPct val="120000"/>
              </a:lnSpc>
              <a:spcBef>
                <a:spcPts val="1000"/>
              </a:spcBef>
            </a:pPr>
            <a:r>
              <a:rPr lang="en-US"/>
              <a:t>If a site makes any substitutions or dietary accommodations to a meal served to a participate without communication to the FBA the FBA will not reimburse that meal and that meal cannot be counted on the meal count form.</a:t>
            </a:r>
          </a:p>
          <a:p>
            <a:pPr>
              <a:lnSpc>
                <a:spcPct val="120000"/>
              </a:lnSpc>
              <a:spcBef>
                <a:spcPts val="1000"/>
              </a:spcBef>
            </a:pPr>
            <a:r>
              <a:rPr lang="en-US">
                <a:ea typeface="Calibri"/>
                <a:cs typeface="Calibri"/>
              </a:rPr>
              <a:t>The FBA is required to make reasonable accommodations for allergens sometimes it is just not realistic to change for one student. So they just need to except the product and can put it on a share table. </a:t>
            </a:r>
          </a:p>
        </p:txBody>
      </p:sp>
      <p:sp>
        <p:nvSpPr>
          <p:cNvPr id="4" name="Slide Number Placeholder 3"/>
          <p:cNvSpPr>
            <a:spLocks noGrp="1"/>
          </p:cNvSpPr>
          <p:nvPr>
            <p:ph type="sldNum" sz="quarter" idx="5"/>
          </p:nvPr>
        </p:nvSpPr>
        <p:spPr/>
        <p:txBody>
          <a:bodyPr/>
          <a:lstStyle/>
          <a:p>
            <a:fld id="{6F90263F-B545-43E7-BB02-0A2A2D4D57EE}" type="slidenum">
              <a:rPr lang="en-US"/>
              <a:t>6</a:t>
            </a:fld>
            <a:endParaRPr lang="en-US"/>
          </a:p>
        </p:txBody>
      </p:sp>
    </p:spTree>
    <p:extLst>
      <p:ext uri="{BB962C8B-B14F-4D97-AF65-F5344CB8AC3E}">
        <p14:creationId xmlns:p14="http://schemas.microsoft.com/office/powerpoint/2010/main" val="3993641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Family Style: type of dining where there is bigger plates in the middle of the table and food is passed around and conversation is encouraged amongst the children </a:t>
            </a:r>
          </a:p>
          <a:p>
            <a:endParaRPr lang="en-US">
              <a:ea typeface="Calibri"/>
              <a:cs typeface="Calibri"/>
            </a:endParaRPr>
          </a:p>
          <a:p>
            <a:r>
              <a:rPr lang="en-US">
                <a:ea typeface="Calibri"/>
                <a:cs typeface="Calibri"/>
              </a:rPr>
              <a:t>Pre-Plated: all the food is portioned to the exact meal pattern requirements.  Sometime pre-packaged or portioned on a plate by staff </a:t>
            </a:r>
          </a:p>
        </p:txBody>
      </p:sp>
      <p:sp>
        <p:nvSpPr>
          <p:cNvPr id="4" name="Slide Number Placeholder 3"/>
          <p:cNvSpPr>
            <a:spLocks noGrp="1"/>
          </p:cNvSpPr>
          <p:nvPr>
            <p:ph type="sldNum" sz="quarter" idx="5"/>
          </p:nvPr>
        </p:nvSpPr>
        <p:spPr/>
        <p:txBody>
          <a:bodyPr/>
          <a:lstStyle/>
          <a:p>
            <a:fld id="{6F90263F-B545-43E7-BB02-0A2A2D4D57EE}" type="slidenum">
              <a:rPr lang="en-US"/>
              <a:t>7</a:t>
            </a:fld>
            <a:endParaRPr lang="en-US"/>
          </a:p>
        </p:txBody>
      </p:sp>
    </p:spTree>
    <p:extLst>
      <p:ext uri="{BB962C8B-B14F-4D97-AF65-F5344CB8AC3E}">
        <p14:creationId xmlns:p14="http://schemas.microsoft.com/office/powerpoint/2010/main" val="3760690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Vendor Optimum foods</a:t>
            </a:r>
          </a:p>
          <a:p>
            <a:r>
              <a:rPr lang="en-US" dirty="0">
                <a:ea typeface="Calibri"/>
                <a:cs typeface="Calibri"/>
              </a:rPr>
              <a:t>Has 5 different meals </a:t>
            </a:r>
          </a:p>
          <a:p>
            <a:r>
              <a:rPr lang="en-US" dirty="0">
                <a:ea typeface="Calibri"/>
                <a:cs typeface="Calibri"/>
              </a:rPr>
              <a:t>With 8oz of Milk </a:t>
            </a:r>
          </a:p>
        </p:txBody>
      </p:sp>
      <p:sp>
        <p:nvSpPr>
          <p:cNvPr id="4" name="Slide Number Placeholder 3"/>
          <p:cNvSpPr>
            <a:spLocks noGrp="1"/>
          </p:cNvSpPr>
          <p:nvPr>
            <p:ph type="sldNum" sz="quarter" idx="5"/>
          </p:nvPr>
        </p:nvSpPr>
        <p:spPr/>
        <p:txBody>
          <a:bodyPr/>
          <a:lstStyle/>
          <a:p>
            <a:fld id="{6F90263F-B545-43E7-BB02-0A2A2D4D57EE}" type="slidenum">
              <a:rPr lang="en-US"/>
              <a:t>8</a:t>
            </a:fld>
            <a:endParaRPr lang="en-US"/>
          </a:p>
        </p:txBody>
      </p:sp>
    </p:spTree>
    <p:extLst>
      <p:ext uri="{BB962C8B-B14F-4D97-AF65-F5344CB8AC3E}">
        <p14:creationId xmlns:p14="http://schemas.microsoft.com/office/powerpoint/2010/main" val="311623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Weekly calendar- need to follow weekly calendar, be around the meal service </a:t>
            </a:r>
            <a:endParaRPr lang="en-US"/>
          </a:p>
          <a:p>
            <a:r>
              <a:rPr lang="en-US">
                <a:ea typeface="Calibri"/>
                <a:cs typeface="Calibri"/>
              </a:rPr>
              <a:t>Do not have to force the kids to participate but need to be offered </a:t>
            </a:r>
          </a:p>
        </p:txBody>
      </p:sp>
      <p:sp>
        <p:nvSpPr>
          <p:cNvPr id="4" name="Slide Number Placeholder 3"/>
          <p:cNvSpPr>
            <a:spLocks noGrp="1"/>
          </p:cNvSpPr>
          <p:nvPr>
            <p:ph type="sldNum" sz="quarter" idx="5"/>
          </p:nvPr>
        </p:nvSpPr>
        <p:spPr/>
        <p:txBody>
          <a:bodyPr/>
          <a:lstStyle/>
          <a:p>
            <a:fld id="{6F90263F-B545-43E7-BB02-0A2A2D4D57EE}" type="slidenum">
              <a:rPr lang="en-US"/>
              <a:t>9</a:t>
            </a:fld>
            <a:endParaRPr lang="en-US"/>
          </a:p>
        </p:txBody>
      </p:sp>
    </p:spTree>
    <p:extLst>
      <p:ext uri="{BB962C8B-B14F-4D97-AF65-F5344CB8AC3E}">
        <p14:creationId xmlns:p14="http://schemas.microsoft.com/office/powerpoint/2010/main" val="908966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ea typeface="Calibri"/>
                <a:cs typeface="Calibri"/>
              </a:rPr>
              <a:t>Need to fill out four different required documents 1) Attendance 2) Meal Counts 3) Weekly Menu 4) Monthly Inventory </a:t>
            </a:r>
          </a:p>
          <a:p>
            <a:pPr>
              <a:lnSpc>
                <a:spcPct val="90000"/>
              </a:lnSpc>
              <a:spcBef>
                <a:spcPts val="1000"/>
              </a:spcBef>
            </a:pPr>
            <a:r>
              <a:rPr lang="en-US" dirty="0">
                <a:ea typeface="Calibri"/>
                <a:cs typeface="Calibri"/>
              </a:rPr>
              <a:t>Attendance always needs to exceed the meal count...can't hand out more meals than kids coming</a:t>
            </a:r>
          </a:p>
          <a:p>
            <a:pPr>
              <a:lnSpc>
                <a:spcPct val="90000"/>
              </a:lnSpc>
              <a:spcBef>
                <a:spcPts val="1000"/>
              </a:spcBef>
            </a:pPr>
            <a:r>
              <a:rPr lang="en-US" dirty="0">
                <a:ea typeface="Calibri"/>
                <a:cs typeface="Calibri"/>
              </a:rPr>
              <a:t>Need Note about second meal??  </a:t>
            </a:r>
            <a:endParaRPr lang="en-US" dirty="0"/>
          </a:p>
          <a:p>
            <a:pPr>
              <a:lnSpc>
                <a:spcPct val="90000"/>
              </a:lnSpc>
              <a:spcBef>
                <a:spcPts val="1000"/>
              </a:spcBef>
            </a:pPr>
            <a:r>
              <a:rPr lang="en-US" dirty="0">
                <a:ea typeface="Calibri"/>
                <a:cs typeface="Calibri"/>
              </a:rPr>
              <a:t>Need to have working menu displayed same thing as the list the FBA send to site.  Make any notation on the working menu if type of food/portions change. </a:t>
            </a:r>
          </a:p>
          <a:p>
            <a:pPr>
              <a:lnSpc>
                <a:spcPct val="90000"/>
              </a:lnSpc>
              <a:spcBef>
                <a:spcPts val="1000"/>
              </a:spcBef>
            </a:pPr>
            <a:endParaRPr lang="en-US" dirty="0"/>
          </a:p>
        </p:txBody>
      </p:sp>
      <p:sp>
        <p:nvSpPr>
          <p:cNvPr id="4" name="Slide Number Placeholder 3"/>
          <p:cNvSpPr>
            <a:spLocks noGrp="1"/>
          </p:cNvSpPr>
          <p:nvPr>
            <p:ph type="sldNum" sz="quarter" idx="5"/>
          </p:nvPr>
        </p:nvSpPr>
        <p:spPr/>
        <p:txBody>
          <a:bodyPr/>
          <a:lstStyle/>
          <a:p>
            <a:fld id="{6F90263F-B545-43E7-BB02-0A2A2D4D57EE}" type="slidenum">
              <a:rPr lang="en-US"/>
              <a:t>10</a:t>
            </a:fld>
            <a:endParaRPr lang="en-US"/>
          </a:p>
        </p:txBody>
      </p:sp>
    </p:spTree>
    <p:extLst>
      <p:ext uri="{BB962C8B-B14F-4D97-AF65-F5344CB8AC3E}">
        <p14:creationId xmlns:p14="http://schemas.microsoft.com/office/powerpoint/2010/main" val="2599501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Do this daily</a:t>
            </a:r>
            <a:endParaRPr lang="en-US"/>
          </a:p>
          <a:p>
            <a:r>
              <a:rPr lang="en-US">
                <a:ea typeface="Calibri"/>
                <a:cs typeface="Calibri"/>
              </a:rPr>
              <a:t>Need to submit them once a week with the form FBA created and can be found on the landing page.  Taking a picture with your phone and loading it up works the best </a:t>
            </a:r>
          </a:p>
          <a:p>
            <a:r>
              <a:rPr lang="en-US">
                <a:ea typeface="Calibri"/>
                <a:cs typeface="Calibri"/>
              </a:rPr>
              <a:t>Can be a version of this too</a:t>
            </a:r>
          </a:p>
        </p:txBody>
      </p:sp>
      <p:sp>
        <p:nvSpPr>
          <p:cNvPr id="4" name="Slide Number Placeholder 3"/>
          <p:cNvSpPr>
            <a:spLocks noGrp="1"/>
          </p:cNvSpPr>
          <p:nvPr>
            <p:ph type="sldNum" sz="quarter" idx="5"/>
          </p:nvPr>
        </p:nvSpPr>
        <p:spPr/>
        <p:txBody>
          <a:bodyPr/>
          <a:lstStyle/>
          <a:p>
            <a:fld id="{6F90263F-B545-43E7-BB02-0A2A2D4D57EE}" type="slidenum">
              <a:rPr lang="en-US"/>
              <a:t>11</a:t>
            </a:fld>
            <a:endParaRPr lang="en-US"/>
          </a:p>
        </p:txBody>
      </p:sp>
    </p:spTree>
    <p:extLst>
      <p:ext uri="{BB962C8B-B14F-4D97-AF65-F5344CB8AC3E}">
        <p14:creationId xmlns:p14="http://schemas.microsoft.com/office/powerpoint/2010/main" val="2770333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Also must do this daily</a:t>
            </a:r>
          </a:p>
          <a:p>
            <a:r>
              <a:rPr lang="en-US">
                <a:ea typeface="Calibri"/>
                <a:cs typeface="Calibri"/>
              </a:rPr>
              <a:t>Check off as the meal is handed out </a:t>
            </a:r>
          </a:p>
          <a:p>
            <a:r>
              <a:rPr lang="en-US">
                <a:ea typeface="Calibri"/>
                <a:cs typeface="Calibri"/>
              </a:rPr>
              <a:t>Submit every week after Friday's service </a:t>
            </a:r>
          </a:p>
          <a:p>
            <a:pPr marL="171450" indent="-171450">
              <a:lnSpc>
                <a:spcPct val="120000"/>
              </a:lnSpc>
              <a:spcBef>
                <a:spcPts val="1000"/>
              </a:spcBef>
              <a:buFont typeface="Arial"/>
              <a:buChar char="•"/>
            </a:pPr>
            <a:r>
              <a:rPr lang="en-US"/>
              <a:t>Only claim first meals served to children</a:t>
            </a:r>
            <a:endParaRPr lang="en-US">
              <a:ea typeface="Calibri"/>
              <a:cs typeface="Calibri"/>
            </a:endParaRPr>
          </a:p>
          <a:p>
            <a:pPr marL="171450" indent="-171450">
              <a:lnSpc>
                <a:spcPct val="120000"/>
              </a:lnSpc>
              <a:spcBef>
                <a:spcPts val="1000"/>
              </a:spcBef>
              <a:buFont typeface="Arial"/>
              <a:buChar char="•"/>
            </a:pPr>
            <a:r>
              <a:rPr lang="en-US"/>
              <a:t>Document all program adult meals (cannot claim)</a:t>
            </a:r>
            <a:endParaRPr lang="en-US">
              <a:ea typeface="Calibri"/>
              <a:cs typeface="Calibri"/>
            </a:endParaRPr>
          </a:p>
          <a:p>
            <a:pPr marL="171450" indent="-171450">
              <a:lnSpc>
                <a:spcPct val="120000"/>
              </a:lnSpc>
              <a:spcBef>
                <a:spcPts val="1000"/>
              </a:spcBef>
              <a:buFont typeface="Arial"/>
              <a:buChar char="•"/>
            </a:pPr>
            <a:r>
              <a:rPr lang="en-US"/>
              <a:t>Meal Times</a:t>
            </a:r>
            <a:endParaRPr lang="en-US">
              <a:ea typeface="Calibri"/>
              <a:cs typeface="Calibri"/>
            </a:endParaRPr>
          </a:p>
          <a:p>
            <a:pPr marL="628650" lvl="1" indent="-171450">
              <a:lnSpc>
                <a:spcPct val="120000"/>
              </a:lnSpc>
              <a:spcBef>
                <a:spcPts val="500"/>
              </a:spcBef>
              <a:buFont typeface="Courier New,monospace"/>
              <a:buChar char="o"/>
            </a:pPr>
            <a:r>
              <a:rPr lang="en-US"/>
              <a:t>Follow the schedule date and times you submitted on the application</a:t>
            </a:r>
            <a:endParaRPr lang="en-US">
              <a:ea typeface="Calibri"/>
              <a:cs typeface="Calibri"/>
            </a:endParaRPr>
          </a:p>
          <a:p>
            <a:pPr marL="628650" lvl="1" indent="-171450">
              <a:lnSpc>
                <a:spcPct val="120000"/>
              </a:lnSpc>
              <a:spcBef>
                <a:spcPts val="500"/>
              </a:spcBef>
              <a:buFont typeface="Courier New,monospace"/>
              <a:buChar char="o"/>
            </a:pPr>
            <a:r>
              <a:rPr lang="en-US"/>
              <a:t>If any changes need to be made, please let FBA know ahead of time</a:t>
            </a:r>
            <a:endParaRPr lang="en-US">
              <a:ea typeface="Calibri"/>
              <a:cs typeface="Calibri"/>
            </a:endParaRPr>
          </a:p>
          <a:p>
            <a:pPr>
              <a:lnSpc>
                <a:spcPct val="120000"/>
              </a:lnSpc>
              <a:spcBef>
                <a:spcPts val="1000"/>
              </a:spcBef>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6F90263F-B545-43E7-BB02-0A2A2D4D57EE}" type="slidenum">
              <a:rPr lang="en-US"/>
              <a:t>12</a:t>
            </a:fld>
            <a:endParaRPr lang="en-US"/>
          </a:p>
        </p:txBody>
      </p:sp>
    </p:spTree>
    <p:extLst>
      <p:ext uri="{BB962C8B-B14F-4D97-AF65-F5344CB8AC3E}">
        <p14:creationId xmlns:p14="http://schemas.microsoft.com/office/powerpoint/2010/main" val="3933399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77CA0979-F579-4E9B-A675-1F5ABBFF00DB}" type="datetimeFigureOut">
              <a:rPr lang="en-US" dirty="0"/>
              <a:t>1/12/2026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91913926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F7E76D0F-5A12-4D0A-80B0-1A6122B61E7B}" type="datetimeFigureOut">
              <a:rPr lang="en-US" dirty="0"/>
              <a:t>1/12/2026</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249326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8B9E8C84-89CA-44AB-B0BE-5C91BAF75478}" type="datetimeFigureOut">
              <a:rPr lang="en-US" dirty="0"/>
              <a:t>1/12/2026</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292629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3E7156E-175E-4DBA-9D21-B772C320F342}" type="datetimeFigureOut">
              <a:rPr lang="en-US" dirty="0"/>
              <a:t>1/12/2026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641117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04895F6E-3D02-4292-95D1-C62B3126321B}" type="datetimeFigureOut">
              <a:rPr lang="en-US" dirty="0"/>
              <a:t>1/12/2026</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042537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EDCB5ACB-D10C-44A8-9570-124370F4CB38}" type="datetimeFigureOut">
              <a:rPr lang="en-US" dirty="0"/>
              <a:t>1/12/2026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3022806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AB8D84F4-0E7A-4BDE-98C6-AE68FB974645}" type="datetimeFigureOut">
              <a:rPr lang="en-US" dirty="0"/>
              <a:t>1/12/2026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
              </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475225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CBEFF1D8-9801-4C4B-92F3-66C9A863BD74}" type="datetimeFigureOut">
              <a:rPr lang="en-US" dirty="0"/>
              <a:t>1/12/2026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
              </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022416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961FE8FD-B23E-4E1A-83EF-0847EBEA0105}" type="datetimeFigureOut">
              <a:rPr lang="en-US" dirty="0"/>
              <a:t>1/12/2026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
              </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4008752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8DDF891E-A7C2-465C-AD39-8EDCB0F58E3C}" type="datetimeFigureOut">
              <a:rPr lang="en-US" dirty="0"/>
              <a:t>1/12/2026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4020508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noChangeAspect="1"/>
          </p:cNvSpPr>
          <p:nvPr>
            <p:ph type="pic" idx="1"/>
          </p:nvPr>
        </p:nvSpPr>
        <p:spPr>
          <a:xfrm>
            <a:off x="5063319" y="657103"/>
            <a:ext cx="6483687" cy="555590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F39F93E5-AFB6-485C-8E3C-32F92A07875F}" type="datetimeFigureOut">
              <a:rPr lang="en-US" dirty="0"/>
              <a:t>1/12/2026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242474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3A332BE1-279E-4118-9FE3-7952B079A510}" type="datetimeFigureOut">
              <a:rPr lang="en-US" dirty="0"/>
              <a:t>1/12/2026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r>
              <a:rPr lang="en-US"/>
              <a:t>
              </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dirty="0"/>
              <a:t>‹#›</a:t>
            </a:fld>
            <a:endParaRPr lang="en-US"/>
          </a:p>
        </p:txBody>
      </p:sp>
    </p:spTree>
    <p:extLst>
      <p:ext uri="{BB962C8B-B14F-4D97-AF65-F5344CB8AC3E}">
        <p14:creationId xmlns:p14="http://schemas.microsoft.com/office/powerpoint/2010/main" val="29906588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18_C9C309B3.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05_4561C321.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08_F407EAB5.xm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11C_EC31B856.xm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eramirez@foodbankofalaska.org" TargetMode="External"/><Relationship Id="rId2" Type="http://schemas.openxmlformats.org/officeDocument/2006/relationships/image" Target="../media/image36.jpeg"/><Relationship Id="rId1" Type="http://schemas.openxmlformats.org/officeDocument/2006/relationships/slideLayout" Target="../slideLayouts/slideLayout4.xml"/><Relationship Id="rId4" Type="http://schemas.openxmlformats.org/officeDocument/2006/relationships/hyperlink" Target="mailto:gschmidt@foodbankofalaska.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24940"/>
            <a:ext cx="9144000" cy="2413431"/>
          </a:xfrm>
        </p:spPr>
        <p:txBody>
          <a:bodyPr>
            <a:normAutofit/>
          </a:bodyPr>
          <a:lstStyle/>
          <a:p>
            <a:r>
              <a:rPr lang="en-US" sz="5400">
                <a:latin typeface="Baskerville Old Face"/>
              </a:rPr>
              <a:t>Child and Adult Care Food Program (CACFP)</a:t>
            </a:r>
            <a:br>
              <a:rPr lang="en-US" sz="5400">
                <a:latin typeface="Baskerville Old Face"/>
              </a:rPr>
            </a:br>
            <a:r>
              <a:rPr lang="en-US" sz="5400">
                <a:latin typeface="Baskerville Old Face"/>
              </a:rPr>
              <a:t>Sponsor Site Training</a:t>
            </a:r>
          </a:p>
        </p:txBody>
      </p:sp>
      <p:sp>
        <p:nvSpPr>
          <p:cNvPr id="3" name="Subtitle 2"/>
          <p:cNvSpPr>
            <a:spLocks noGrp="1"/>
          </p:cNvSpPr>
          <p:nvPr>
            <p:ph type="subTitle" idx="1"/>
          </p:nvPr>
        </p:nvSpPr>
        <p:spPr/>
        <p:txBody>
          <a:bodyPr vert="horz" lIns="91440" tIns="45720" rIns="91440" bIns="45720" rtlCol="0" anchor="t">
            <a:normAutofit/>
          </a:bodyPr>
          <a:lstStyle/>
          <a:p>
            <a:endParaRPr lang="en-US"/>
          </a:p>
          <a:p>
            <a:endParaRPr lang="en-US"/>
          </a:p>
          <a:p>
            <a:endParaRPr lang="en-US"/>
          </a:p>
        </p:txBody>
      </p:sp>
      <p:pic>
        <p:nvPicPr>
          <p:cNvPr id="4" name="Picture 3" descr="A logo for a school&#10;&#10;Description automatically generated">
            <a:extLst>
              <a:ext uri="{FF2B5EF4-FFF2-40B4-BE49-F238E27FC236}">
                <a16:creationId xmlns:a16="http://schemas.microsoft.com/office/drawing/2014/main" id="{9F98904C-AB59-F72E-1E48-4AA786FF997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7451433" y="3222406"/>
            <a:ext cx="2272862" cy="2410153"/>
          </a:xfrm>
          <a:prstGeom prst="rect">
            <a:avLst/>
          </a:prstGeom>
        </p:spPr>
      </p:pic>
      <p:pic>
        <p:nvPicPr>
          <p:cNvPr id="6" name="Picture 5" descr="A logo with a chef hat and hearts&#10;&#10;Description automatically generated">
            <a:extLst>
              <a:ext uri="{FF2B5EF4-FFF2-40B4-BE49-F238E27FC236}">
                <a16:creationId xmlns:a16="http://schemas.microsoft.com/office/drawing/2014/main" id="{F5984678-C26F-4606-892E-4B8A7F5E2539}"/>
              </a:ext>
            </a:extLst>
          </p:cNvPr>
          <p:cNvPicPr>
            <a:picLocks noChangeAspect="1"/>
          </p:cNvPicPr>
          <p:nvPr/>
        </p:nvPicPr>
        <p:blipFill>
          <a:blip r:embed="rId4"/>
          <a:stretch>
            <a:fillRect/>
          </a:stretch>
        </p:blipFill>
        <p:spPr>
          <a:xfrm>
            <a:off x="3052133" y="3224938"/>
            <a:ext cx="2264819" cy="2409988"/>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E30C5-93DB-DA07-6E49-0FE3F02285C7}"/>
              </a:ext>
            </a:extLst>
          </p:cNvPr>
          <p:cNvSpPr>
            <a:spLocks noGrp="1"/>
          </p:cNvSpPr>
          <p:nvPr>
            <p:ph type="title"/>
          </p:nvPr>
        </p:nvSpPr>
        <p:spPr/>
        <p:txBody>
          <a:bodyPr vert="horz" lIns="91440" tIns="45720" rIns="91440" bIns="45720" rtlCol="0" anchor="t">
            <a:noAutofit/>
          </a:bodyPr>
          <a:lstStyle/>
          <a:p>
            <a:pPr algn="ctr"/>
            <a:r>
              <a:rPr lang="en-US" sz="4000" dirty="0">
                <a:latin typeface="Baskerville Old Face"/>
              </a:rPr>
              <a:t>Record Keeping Requirements </a:t>
            </a:r>
            <a:br>
              <a:rPr lang="en-US" sz="4000" dirty="0">
                <a:latin typeface="Baskerville Old Face"/>
              </a:rPr>
            </a:br>
            <a:endParaRPr lang="en-US" sz="4000" dirty="0">
              <a:latin typeface="Baskerville Old Face"/>
            </a:endParaRPr>
          </a:p>
        </p:txBody>
      </p:sp>
      <p:sp>
        <p:nvSpPr>
          <p:cNvPr id="3" name="Content Placeholder 2">
            <a:extLst>
              <a:ext uri="{FF2B5EF4-FFF2-40B4-BE49-F238E27FC236}">
                <a16:creationId xmlns:a16="http://schemas.microsoft.com/office/drawing/2014/main" id="{7ED277C2-573C-2165-E192-92944D2BDBEC}"/>
              </a:ext>
            </a:extLst>
          </p:cNvPr>
          <p:cNvSpPr>
            <a:spLocks noGrp="1"/>
          </p:cNvSpPr>
          <p:nvPr>
            <p:ph idx="1"/>
          </p:nvPr>
        </p:nvSpPr>
        <p:spPr>
          <a:xfrm>
            <a:off x="838200" y="1450673"/>
            <a:ext cx="5109714" cy="4726290"/>
          </a:xfrm>
        </p:spPr>
        <p:txBody>
          <a:bodyPr vert="horz" lIns="91440" tIns="45720" rIns="91440" bIns="45720" rtlCol="0" anchor="t">
            <a:normAutofit/>
          </a:bodyPr>
          <a:lstStyle/>
          <a:p>
            <a:pPr marL="0" indent="0" algn="ctr">
              <a:buNone/>
            </a:pPr>
            <a:r>
              <a:rPr lang="en-US" sz="3600" i="1" dirty="0">
                <a:latin typeface="Baskerville Old Face"/>
              </a:rPr>
              <a:t>Documents Required:</a:t>
            </a:r>
            <a:endParaRPr lang="en-US" sz="3600" dirty="0">
              <a:latin typeface="Baskerville Old Face"/>
            </a:endParaRPr>
          </a:p>
          <a:p>
            <a:pPr marL="742950" indent="-742950">
              <a:buAutoNum type="arabicPeriod"/>
            </a:pPr>
            <a:r>
              <a:rPr lang="en-US" sz="3600" dirty="0">
                <a:latin typeface="Baskerville Old Face"/>
              </a:rPr>
              <a:t>Daily Attendance </a:t>
            </a:r>
          </a:p>
          <a:p>
            <a:pPr marL="742950" indent="-742950">
              <a:buAutoNum type="arabicPeriod"/>
            </a:pPr>
            <a:r>
              <a:rPr lang="en-US" sz="3600" dirty="0">
                <a:latin typeface="Baskerville Old Face"/>
              </a:rPr>
              <a:t>Daily Meal Counts </a:t>
            </a:r>
          </a:p>
          <a:p>
            <a:pPr marL="742950" indent="-742950">
              <a:buAutoNum type="arabicPeriod"/>
            </a:pPr>
            <a:r>
              <a:rPr lang="en-US" sz="3600" dirty="0">
                <a:latin typeface="Baskerville Old Face"/>
              </a:rPr>
              <a:t>Weekly Menu</a:t>
            </a:r>
          </a:p>
          <a:p>
            <a:pPr marL="742950" indent="-742950">
              <a:buAutoNum type="arabicPeriod"/>
            </a:pPr>
            <a:r>
              <a:rPr lang="en-US" sz="3600" dirty="0">
                <a:latin typeface="Baskerville Old Face"/>
              </a:rPr>
              <a:t>Monthly Inventory </a:t>
            </a:r>
          </a:p>
          <a:p>
            <a:pPr marL="0" indent="0">
              <a:buNone/>
            </a:pPr>
            <a:endParaRPr lang="en-US" sz="3600" dirty="0">
              <a:latin typeface="Baskerville Old Face"/>
            </a:endParaRPr>
          </a:p>
          <a:p>
            <a:pPr marL="0" indent="0">
              <a:lnSpc>
                <a:spcPct val="120000"/>
              </a:lnSpc>
              <a:buNone/>
            </a:pPr>
            <a:endParaRPr lang="en-US" sz="4000" dirty="0"/>
          </a:p>
          <a:p>
            <a:pPr marL="0" indent="0">
              <a:lnSpc>
                <a:spcPct val="120000"/>
              </a:lnSpc>
              <a:buNone/>
            </a:pPr>
            <a:endParaRPr lang="en-US" sz="4000" dirty="0"/>
          </a:p>
        </p:txBody>
      </p:sp>
      <p:pic>
        <p:nvPicPr>
          <p:cNvPr id="4" name="Picture 3" descr="Free Vector | Man checking list giant check list">
            <a:extLst>
              <a:ext uri="{FF2B5EF4-FFF2-40B4-BE49-F238E27FC236}">
                <a16:creationId xmlns:a16="http://schemas.microsoft.com/office/drawing/2014/main" id="{21289A63-EEE2-0ED7-EB7A-7D4D5ABC707F}"/>
              </a:ext>
            </a:extLst>
          </p:cNvPr>
          <p:cNvPicPr>
            <a:picLocks noChangeAspect="1"/>
          </p:cNvPicPr>
          <p:nvPr/>
        </p:nvPicPr>
        <p:blipFill>
          <a:blip r:embed="rId3"/>
          <a:stretch>
            <a:fillRect/>
          </a:stretch>
        </p:blipFill>
        <p:spPr>
          <a:xfrm>
            <a:off x="6435844" y="1425336"/>
            <a:ext cx="4841217" cy="4754952"/>
          </a:xfrm>
          <a:prstGeom prst="rect">
            <a:avLst/>
          </a:prstGeom>
        </p:spPr>
      </p:pic>
    </p:spTree>
    <p:extLst>
      <p:ext uri="{BB962C8B-B14F-4D97-AF65-F5344CB8AC3E}">
        <p14:creationId xmlns:p14="http://schemas.microsoft.com/office/powerpoint/2010/main" val="1516188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nk sign in sheet&#10;&#10;Description automatically generated">
            <a:extLst>
              <a:ext uri="{FF2B5EF4-FFF2-40B4-BE49-F238E27FC236}">
                <a16:creationId xmlns:a16="http://schemas.microsoft.com/office/drawing/2014/main" id="{09DF24F0-2107-4157-50C3-ACAEFF20580F}"/>
              </a:ext>
            </a:extLst>
          </p:cNvPr>
          <p:cNvPicPr>
            <a:picLocks noChangeAspect="1"/>
          </p:cNvPicPr>
          <p:nvPr/>
        </p:nvPicPr>
        <p:blipFill>
          <a:blip r:embed="rId3"/>
          <a:stretch>
            <a:fillRect/>
          </a:stretch>
        </p:blipFill>
        <p:spPr>
          <a:xfrm>
            <a:off x="2657398" y="609600"/>
            <a:ext cx="7251016" cy="5638800"/>
          </a:xfrm>
          <a:prstGeom prst="rect">
            <a:avLst/>
          </a:prstGeom>
        </p:spPr>
      </p:pic>
    </p:spTree>
    <p:extLst>
      <p:ext uri="{BB962C8B-B14F-4D97-AF65-F5344CB8AC3E}">
        <p14:creationId xmlns:p14="http://schemas.microsoft.com/office/powerpoint/2010/main" val="3234862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57387-3142-C138-F6E4-83639C4C7A06}"/>
              </a:ext>
            </a:extLst>
          </p:cNvPr>
          <p:cNvSpPr>
            <a:spLocks noGrp="1"/>
          </p:cNvSpPr>
          <p:nvPr>
            <p:ph type="title"/>
          </p:nvPr>
        </p:nvSpPr>
        <p:spPr/>
        <p:txBody>
          <a:bodyPr/>
          <a:lstStyle/>
          <a:p>
            <a:r>
              <a:rPr lang="en-US"/>
              <a:t> </a:t>
            </a:r>
          </a:p>
        </p:txBody>
      </p:sp>
      <p:pic>
        <p:nvPicPr>
          <p:cNvPr id="9" name="Content Placeholder 8" descr="A meal form with numbers and numbers&#10;&#10;Description automatically generated">
            <a:extLst>
              <a:ext uri="{FF2B5EF4-FFF2-40B4-BE49-F238E27FC236}">
                <a16:creationId xmlns:a16="http://schemas.microsoft.com/office/drawing/2014/main" id="{005A136D-7987-EDFE-0025-3B298B032141}"/>
              </a:ext>
            </a:extLst>
          </p:cNvPr>
          <p:cNvPicPr>
            <a:picLocks noGrp="1" noChangeAspect="1"/>
          </p:cNvPicPr>
          <p:nvPr>
            <p:ph idx="1"/>
          </p:nvPr>
        </p:nvPicPr>
        <p:blipFill>
          <a:blip r:embed="rId4"/>
          <a:stretch>
            <a:fillRect/>
          </a:stretch>
        </p:blipFill>
        <p:spPr>
          <a:xfrm>
            <a:off x="2419709" y="373539"/>
            <a:ext cx="7557040" cy="6170760"/>
          </a:xfrm>
        </p:spPr>
      </p:pic>
    </p:spTree>
    <p:extLst>
      <p:ext uri="{BB962C8B-B14F-4D97-AF65-F5344CB8AC3E}">
        <p14:creationId xmlns:p14="http://schemas.microsoft.com/office/powerpoint/2010/main" val="3385002419"/>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A749410-0594-C956-DF89-1F7E56B0A869}"/>
              </a:ext>
            </a:extLst>
          </p:cNvPr>
          <p:cNvSpPr>
            <a:spLocks noGrp="1"/>
          </p:cNvSpPr>
          <p:nvPr>
            <p:ph type="dt" sz="half" idx="10"/>
          </p:nvPr>
        </p:nvSpPr>
        <p:spPr/>
        <p:txBody>
          <a:bodyPr/>
          <a:lstStyle/>
          <a:p>
            <a:fld id="{BF439DEC-C4E3-4CDB-801D-34B19F792434}" type="datetime1">
              <a:rPr lang="en-US" smtClean="0"/>
              <a:t>1/12/2026</a:t>
            </a:fld>
            <a:endParaRPr lang="en-US"/>
          </a:p>
        </p:txBody>
      </p:sp>
      <p:sp>
        <p:nvSpPr>
          <p:cNvPr id="5" name="Footer Placeholder 4">
            <a:extLst>
              <a:ext uri="{FF2B5EF4-FFF2-40B4-BE49-F238E27FC236}">
                <a16:creationId xmlns:a16="http://schemas.microsoft.com/office/drawing/2014/main" id="{ECF2112F-D776-40C8-62BC-745006CE01D5}"/>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37427F62-F21A-73E2-424E-29B2710259AA}"/>
              </a:ext>
            </a:extLst>
          </p:cNvPr>
          <p:cNvSpPr>
            <a:spLocks noGrp="1"/>
          </p:cNvSpPr>
          <p:nvPr>
            <p:ph type="sldNum" sz="quarter" idx="12"/>
          </p:nvPr>
        </p:nvSpPr>
        <p:spPr/>
        <p:txBody>
          <a:bodyPr/>
          <a:lstStyle/>
          <a:p>
            <a:fld id="{CC057153-B650-4DEB-B370-79DDCFDCE934}" type="slidenum">
              <a:rPr lang="en-US" smtClean="0"/>
              <a:t>13</a:t>
            </a:fld>
            <a:endParaRPr lang="en-US"/>
          </a:p>
        </p:txBody>
      </p:sp>
      <p:pic>
        <p:nvPicPr>
          <p:cNvPr id="12" name="Content Placeholder 11" descr="A menu with green and white text">
            <a:extLst>
              <a:ext uri="{FF2B5EF4-FFF2-40B4-BE49-F238E27FC236}">
                <a16:creationId xmlns:a16="http://schemas.microsoft.com/office/drawing/2014/main" id="{9227965B-078C-3303-0496-EDD844CDF79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9972" y="-83906"/>
            <a:ext cx="10792189" cy="6848056"/>
          </a:xfrm>
        </p:spPr>
      </p:pic>
    </p:spTree>
    <p:extLst>
      <p:ext uri="{BB962C8B-B14F-4D97-AF65-F5344CB8AC3E}">
        <p14:creationId xmlns:p14="http://schemas.microsoft.com/office/powerpoint/2010/main" val="2092861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F581F-140C-3D92-A20F-A10131778551}"/>
              </a:ext>
            </a:extLst>
          </p:cNvPr>
          <p:cNvSpPr>
            <a:spLocks noGrp="1"/>
          </p:cNvSpPr>
          <p:nvPr>
            <p:ph type="title"/>
          </p:nvPr>
        </p:nvSpPr>
        <p:spPr/>
        <p:txBody>
          <a:bodyPr/>
          <a:lstStyle/>
          <a:p>
            <a:r>
              <a:rPr lang="en-US" dirty="0">
                <a:latin typeface="Baskerville Old Face" panose="02020602080505020303" pitchFamily="18" charset="0"/>
              </a:rPr>
              <a:t>Monthly Inventory </a:t>
            </a:r>
          </a:p>
        </p:txBody>
      </p:sp>
      <p:pic>
        <p:nvPicPr>
          <p:cNvPr id="9" name="Content Placeholder 8" descr="A screenshot of a spreadsheet&#10;&#10;AI-generated content may be incorrect.">
            <a:extLst>
              <a:ext uri="{FF2B5EF4-FFF2-40B4-BE49-F238E27FC236}">
                <a16:creationId xmlns:a16="http://schemas.microsoft.com/office/drawing/2014/main" id="{AD057684-A450-D661-5735-2D098690889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12544" y="1860698"/>
            <a:ext cx="11067816" cy="2828259"/>
          </a:xfrm>
        </p:spPr>
      </p:pic>
      <p:sp>
        <p:nvSpPr>
          <p:cNvPr id="5" name="Date Placeholder 4">
            <a:extLst>
              <a:ext uri="{FF2B5EF4-FFF2-40B4-BE49-F238E27FC236}">
                <a16:creationId xmlns:a16="http://schemas.microsoft.com/office/drawing/2014/main" id="{0ABB9870-6CAD-A063-6FCE-62E2B033ACB1}"/>
              </a:ext>
            </a:extLst>
          </p:cNvPr>
          <p:cNvSpPr>
            <a:spLocks noGrp="1"/>
          </p:cNvSpPr>
          <p:nvPr>
            <p:ph type="dt" sz="half" idx="10"/>
          </p:nvPr>
        </p:nvSpPr>
        <p:spPr/>
        <p:txBody>
          <a:bodyPr/>
          <a:lstStyle/>
          <a:p>
            <a:fld id="{2089067D-7CCE-4BB8-806F-E011F0DE678B}" type="datetime1">
              <a:rPr lang="en-US" smtClean="0"/>
              <a:t>1/12/2026</a:t>
            </a:fld>
            <a:endParaRPr lang="en-US"/>
          </a:p>
        </p:txBody>
      </p:sp>
      <p:sp>
        <p:nvSpPr>
          <p:cNvPr id="6" name="Footer Placeholder 5">
            <a:extLst>
              <a:ext uri="{FF2B5EF4-FFF2-40B4-BE49-F238E27FC236}">
                <a16:creationId xmlns:a16="http://schemas.microsoft.com/office/drawing/2014/main" id="{A9BB543C-88CF-D54D-5D9A-AB6AD1BD8F52}"/>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E343B02C-5AEA-98E7-AD66-9C6EA56541DB}"/>
              </a:ext>
            </a:extLst>
          </p:cNvPr>
          <p:cNvSpPr>
            <a:spLocks noGrp="1"/>
          </p:cNvSpPr>
          <p:nvPr>
            <p:ph type="sldNum" sz="quarter" idx="12"/>
          </p:nvPr>
        </p:nvSpPr>
        <p:spPr/>
        <p:txBody>
          <a:bodyPr/>
          <a:lstStyle/>
          <a:p>
            <a:fld id="{CC057153-B650-4DEB-B370-79DDCFDCE934}" type="slidenum">
              <a:rPr lang="en-US" smtClean="0"/>
              <a:t>14</a:t>
            </a:fld>
            <a:endParaRPr lang="en-US"/>
          </a:p>
        </p:txBody>
      </p:sp>
    </p:spTree>
    <p:extLst>
      <p:ext uri="{BB962C8B-B14F-4D97-AF65-F5344CB8AC3E}">
        <p14:creationId xmlns:p14="http://schemas.microsoft.com/office/powerpoint/2010/main" val="3070412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651F5-4231-19F2-01AC-A422BF1D6C8D}"/>
              </a:ext>
            </a:extLst>
          </p:cNvPr>
          <p:cNvSpPr>
            <a:spLocks noGrp="1"/>
          </p:cNvSpPr>
          <p:nvPr>
            <p:ph type="title"/>
          </p:nvPr>
        </p:nvSpPr>
        <p:spPr>
          <a:xfrm>
            <a:off x="612648" y="548640"/>
            <a:ext cx="3018826" cy="2619862"/>
          </a:xfrm>
        </p:spPr>
        <p:txBody>
          <a:bodyPr>
            <a:normAutofit/>
          </a:bodyPr>
          <a:lstStyle/>
          <a:p>
            <a:r>
              <a:rPr lang="en-US" dirty="0">
                <a:latin typeface="Baskerville Old Face" panose="02020602080505020303" pitchFamily="18" charset="0"/>
              </a:rPr>
              <a:t>Online Submission Form </a:t>
            </a:r>
          </a:p>
        </p:txBody>
      </p:sp>
      <p:pic>
        <p:nvPicPr>
          <p:cNvPr id="8" name="Content Placeholder 7" descr="A screenshot of a web page&#10;&#10;AI-generated content may be incorrect.">
            <a:extLst>
              <a:ext uri="{FF2B5EF4-FFF2-40B4-BE49-F238E27FC236}">
                <a16:creationId xmlns:a16="http://schemas.microsoft.com/office/drawing/2014/main" id="{A3EA6A85-0FC7-CF93-D667-43B6AEBB07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84651" y="299261"/>
            <a:ext cx="6382789" cy="6390168"/>
          </a:xfrm>
        </p:spPr>
      </p:pic>
      <p:sp>
        <p:nvSpPr>
          <p:cNvPr id="4" name="Date Placeholder 3">
            <a:extLst>
              <a:ext uri="{FF2B5EF4-FFF2-40B4-BE49-F238E27FC236}">
                <a16:creationId xmlns:a16="http://schemas.microsoft.com/office/drawing/2014/main" id="{B35971E8-6507-8334-13FF-A5D1B2096CF5}"/>
              </a:ext>
            </a:extLst>
          </p:cNvPr>
          <p:cNvSpPr>
            <a:spLocks noGrp="1"/>
          </p:cNvSpPr>
          <p:nvPr>
            <p:ph type="dt" sz="half" idx="10"/>
          </p:nvPr>
        </p:nvSpPr>
        <p:spPr/>
        <p:txBody>
          <a:bodyPr/>
          <a:lstStyle/>
          <a:p>
            <a:fld id="{324265CE-77FF-4809-AD93-9FE321C42F51}" type="datetime1">
              <a:rPr lang="en-US" smtClean="0"/>
              <a:t>1/12/2026</a:t>
            </a:fld>
            <a:endParaRPr lang="en-US"/>
          </a:p>
        </p:txBody>
      </p:sp>
      <p:sp>
        <p:nvSpPr>
          <p:cNvPr id="5" name="Footer Placeholder 4">
            <a:extLst>
              <a:ext uri="{FF2B5EF4-FFF2-40B4-BE49-F238E27FC236}">
                <a16:creationId xmlns:a16="http://schemas.microsoft.com/office/drawing/2014/main" id="{B0B10345-D73F-8556-70ED-0153447ABD34}"/>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024BA0E4-A285-3799-05A6-40B4878BE4D3}"/>
              </a:ext>
            </a:extLst>
          </p:cNvPr>
          <p:cNvSpPr>
            <a:spLocks noGrp="1"/>
          </p:cNvSpPr>
          <p:nvPr>
            <p:ph type="sldNum" sz="quarter" idx="12"/>
          </p:nvPr>
        </p:nvSpPr>
        <p:spPr/>
        <p:txBody>
          <a:bodyPr/>
          <a:lstStyle/>
          <a:p>
            <a:fld id="{CC057153-B650-4DEB-B370-79DDCFDCE934}" type="slidenum">
              <a:rPr lang="en-US" smtClean="0"/>
              <a:t>15</a:t>
            </a:fld>
            <a:endParaRPr lang="en-US"/>
          </a:p>
        </p:txBody>
      </p:sp>
    </p:spTree>
    <p:extLst>
      <p:ext uri="{BB962C8B-B14F-4D97-AF65-F5344CB8AC3E}">
        <p14:creationId xmlns:p14="http://schemas.microsoft.com/office/powerpoint/2010/main" val="547546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F7ADD-BC2A-3406-5C65-3E7D09B1AB5B}"/>
              </a:ext>
            </a:extLst>
          </p:cNvPr>
          <p:cNvSpPr>
            <a:spLocks noGrp="1"/>
          </p:cNvSpPr>
          <p:nvPr>
            <p:ph type="title"/>
          </p:nvPr>
        </p:nvSpPr>
        <p:spPr/>
        <p:txBody>
          <a:bodyPr/>
          <a:lstStyle/>
          <a:p>
            <a:br>
              <a:rPr lang="en-US" sz="1400">
                <a:latin typeface="Aptos"/>
              </a:rPr>
            </a:br>
            <a:endParaRPr lang="en-US" sz="1400">
              <a:latin typeface="Aptos"/>
            </a:endParaRPr>
          </a:p>
        </p:txBody>
      </p:sp>
      <p:sp>
        <p:nvSpPr>
          <p:cNvPr id="7" name="Content Placeholder 6">
            <a:extLst>
              <a:ext uri="{FF2B5EF4-FFF2-40B4-BE49-F238E27FC236}">
                <a16:creationId xmlns:a16="http://schemas.microsoft.com/office/drawing/2014/main" id="{FE5BBB68-4298-A380-A660-696D767CE3D8}"/>
              </a:ext>
            </a:extLst>
          </p:cNvPr>
          <p:cNvSpPr>
            <a:spLocks noGrp="1"/>
          </p:cNvSpPr>
          <p:nvPr>
            <p:ph idx="1"/>
          </p:nvPr>
        </p:nvSpPr>
        <p:spPr>
          <a:xfrm>
            <a:off x="612647" y="1676119"/>
            <a:ext cx="4478752" cy="4633241"/>
          </a:xfrm>
        </p:spPr>
        <p:txBody>
          <a:bodyPr vert="horz" lIns="91440" tIns="45720" rIns="91440" bIns="45720" rtlCol="0" anchor="t">
            <a:normAutofit/>
          </a:bodyPr>
          <a:lstStyle/>
          <a:p>
            <a:pPr lvl="1">
              <a:buFont typeface="Courier New" panose="020B0604020202020204" pitchFamily="34" charset="0"/>
              <a:buChar char="o"/>
            </a:pPr>
            <a:endParaRPr lang="en-US"/>
          </a:p>
          <a:p>
            <a:pPr lvl="1">
              <a:buFont typeface="Courier New" panose="020B0604020202020204" pitchFamily="34" charset="0"/>
              <a:buChar char="o"/>
            </a:pPr>
            <a:endParaRPr lang="en-US"/>
          </a:p>
        </p:txBody>
      </p:sp>
      <p:sp>
        <p:nvSpPr>
          <p:cNvPr id="5" name="TextBox 4">
            <a:extLst>
              <a:ext uri="{FF2B5EF4-FFF2-40B4-BE49-F238E27FC236}">
                <a16:creationId xmlns:a16="http://schemas.microsoft.com/office/drawing/2014/main" id="{40C0D3A8-262C-9E37-2B53-CA71B76425D9}"/>
              </a:ext>
            </a:extLst>
          </p:cNvPr>
          <p:cNvSpPr txBox="1"/>
          <p:nvPr/>
        </p:nvSpPr>
        <p:spPr>
          <a:xfrm>
            <a:off x="1111249" y="460374"/>
            <a:ext cx="98266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Baskerville Old Face"/>
              </a:rPr>
              <a:t>Why is my paperwork important? </a:t>
            </a:r>
          </a:p>
        </p:txBody>
      </p:sp>
      <p:sp>
        <p:nvSpPr>
          <p:cNvPr id="6" name="TextBox 5">
            <a:extLst>
              <a:ext uri="{FF2B5EF4-FFF2-40B4-BE49-F238E27FC236}">
                <a16:creationId xmlns:a16="http://schemas.microsoft.com/office/drawing/2014/main" id="{24AD9BAC-AD34-984B-2322-1D0AC6F6276F}"/>
              </a:ext>
            </a:extLst>
          </p:cNvPr>
          <p:cNvSpPr txBox="1"/>
          <p:nvPr/>
        </p:nvSpPr>
        <p:spPr>
          <a:xfrm>
            <a:off x="1063625" y="1666875"/>
            <a:ext cx="4826000"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atin typeface="Baskerville Old Face"/>
              </a:rPr>
              <a:t>FBA get reimbursed for every meal given to a child</a:t>
            </a:r>
          </a:p>
          <a:p>
            <a:pPr marL="285750" indent="-285750">
              <a:buFont typeface="Arial"/>
              <a:buChar char="•"/>
            </a:pPr>
            <a:endParaRPr lang="en-US">
              <a:latin typeface="Baskerville Old Face"/>
            </a:endParaRPr>
          </a:p>
          <a:p>
            <a:pPr marL="285750" indent="-285750">
              <a:buFont typeface="Arial"/>
              <a:buChar char="•"/>
            </a:pPr>
            <a:r>
              <a:rPr lang="en-US">
                <a:latin typeface="Baskerville Old Face"/>
              </a:rPr>
              <a:t>Good documentation and timely reporting means FBA gets the $ needed to buy more meals and ship to your site </a:t>
            </a:r>
          </a:p>
          <a:p>
            <a:pPr marL="285750" indent="-285750">
              <a:buFont typeface="Arial"/>
              <a:buChar char="•"/>
            </a:pPr>
            <a:endParaRPr lang="en-US">
              <a:latin typeface="Baskerville Old Face"/>
            </a:endParaRPr>
          </a:p>
          <a:p>
            <a:pPr marL="285750" indent="-285750">
              <a:buFont typeface="Arial"/>
              <a:buChar char="•"/>
            </a:pPr>
            <a:endParaRPr lang="en-US">
              <a:latin typeface="Baskerville Old Face"/>
            </a:endParaRPr>
          </a:p>
          <a:p>
            <a:pPr algn="ctr"/>
            <a:r>
              <a:rPr lang="en-US" sz="2800" b="1">
                <a:latin typeface="Baskerville Old Face"/>
              </a:rPr>
              <a:t>Reports done correctly and completed on time  </a:t>
            </a:r>
          </a:p>
          <a:p>
            <a:pPr algn="ctr"/>
            <a:r>
              <a:rPr lang="en-US" sz="2800" b="1">
                <a:latin typeface="Baskerville Old Face"/>
              </a:rPr>
              <a:t>=</a:t>
            </a:r>
            <a:endParaRPr lang="en-US">
              <a:latin typeface="Baskerville Old Face"/>
            </a:endParaRPr>
          </a:p>
          <a:p>
            <a:pPr algn="ctr"/>
            <a:r>
              <a:rPr lang="en-US" sz="2800" b="1">
                <a:latin typeface="Baskerville Old Face"/>
              </a:rPr>
              <a:t> More food coming your way!</a:t>
            </a:r>
            <a:r>
              <a:rPr lang="en-US" sz="2800">
                <a:latin typeface="Baskerville Old Face"/>
              </a:rPr>
              <a:t> </a:t>
            </a:r>
            <a:endParaRPr lang="en-US">
              <a:latin typeface="Baskerville Old Face"/>
            </a:endParaRPr>
          </a:p>
        </p:txBody>
      </p:sp>
      <p:pic>
        <p:nvPicPr>
          <p:cNvPr id="3" name="Picture 2" descr="A logo with a chef hat and hearts&#10;&#10;Description automatically generated">
            <a:extLst>
              <a:ext uri="{FF2B5EF4-FFF2-40B4-BE49-F238E27FC236}">
                <a16:creationId xmlns:a16="http://schemas.microsoft.com/office/drawing/2014/main" id="{8D6A86D3-0BE3-A333-5E9D-9953A7D9303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r="-337" b="32288"/>
          <a:stretch/>
        </p:blipFill>
        <p:spPr>
          <a:xfrm>
            <a:off x="6435930" y="1855922"/>
            <a:ext cx="5054532" cy="3651520"/>
          </a:xfrm>
          <a:prstGeom prst="rect">
            <a:avLst/>
          </a:prstGeom>
        </p:spPr>
      </p:pic>
    </p:spTree>
    <p:extLst>
      <p:ext uri="{BB962C8B-B14F-4D97-AF65-F5344CB8AC3E}">
        <p14:creationId xmlns:p14="http://schemas.microsoft.com/office/powerpoint/2010/main" val="4018197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D728A-80CE-5003-8D43-F531AF439A50}"/>
              </a:ext>
            </a:extLst>
          </p:cNvPr>
          <p:cNvSpPr>
            <a:spLocks noGrp="1"/>
          </p:cNvSpPr>
          <p:nvPr>
            <p:ph type="title"/>
          </p:nvPr>
        </p:nvSpPr>
        <p:spPr/>
        <p:txBody>
          <a:bodyPr/>
          <a:lstStyle/>
          <a:p>
            <a:r>
              <a:rPr lang="en-US">
                <a:latin typeface="Baskerville Old Face"/>
              </a:rPr>
              <a:t>Knowledge Check </a:t>
            </a:r>
          </a:p>
        </p:txBody>
      </p:sp>
      <p:sp>
        <p:nvSpPr>
          <p:cNvPr id="3" name="Content Placeholder 2">
            <a:extLst>
              <a:ext uri="{FF2B5EF4-FFF2-40B4-BE49-F238E27FC236}">
                <a16:creationId xmlns:a16="http://schemas.microsoft.com/office/drawing/2014/main" id="{6A542682-6190-0A24-52BA-A83E224F0B66}"/>
              </a:ext>
            </a:extLst>
          </p:cNvPr>
          <p:cNvSpPr>
            <a:spLocks noGrp="1"/>
          </p:cNvSpPr>
          <p:nvPr>
            <p:ph idx="1"/>
          </p:nvPr>
        </p:nvSpPr>
        <p:spPr>
          <a:xfrm>
            <a:off x="612647" y="1689702"/>
            <a:ext cx="4299274" cy="4619658"/>
          </a:xfrm>
        </p:spPr>
        <p:txBody>
          <a:bodyPr vert="horz" lIns="91440" tIns="45720" rIns="91440" bIns="45720" rtlCol="0" anchor="t">
            <a:noAutofit/>
          </a:bodyPr>
          <a:lstStyle/>
          <a:p>
            <a:r>
              <a:rPr lang="en-US">
                <a:latin typeface="Baskerville Old Face"/>
              </a:rPr>
              <a:t>How often do you submit your Meal Count and Attendance Sheets? </a:t>
            </a:r>
          </a:p>
          <a:p>
            <a:pPr lvl="1"/>
            <a:r>
              <a:rPr lang="en-US" sz="2000">
                <a:latin typeface="Baskerville Old Face"/>
              </a:rPr>
              <a:t>Every Friday after service </a:t>
            </a:r>
          </a:p>
          <a:p>
            <a:r>
              <a:rPr lang="en-US">
                <a:latin typeface="Baskerville Old Face"/>
              </a:rPr>
              <a:t>What happens if the paperwork is not sent in on time and completed correctly? </a:t>
            </a:r>
          </a:p>
          <a:p>
            <a:pPr lvl="1"/>
            <a:r>
              <a:rPr lang="en-US" sz="2000">
                <a:latin typeface="Baskerville Old Face"/>
              </a:rPr>
              <a:t>Makes it very difficult for FBA to get reimbursed for food and we will stop sending food to your site</a:t>
            </a:r>
          </a:p>
          <a:p>
            <a:pPr lvl="2">
              <a:buFont typeface="Wingdings,Sans-Serif" panose="020B0604020202020204" pitchFamily="34" charset="0"/>
              <a:buChar char="§"/>
            </a:pPr>
            <a:endParaRPr lang="en-US" sz="2000">
              <a:latin typeface="Baskerville Old Face"/>
            </a:endParaRPr>
          </a:p>
          <a:p>
            <a:endParaRPr lang="en-US"/>
          </a:p>
          <a:p>
            <a:pPr lvl="1"/>
            <a:endParaRPr lang="en-US"/>
          </a:p>
          <a:p>
            <a:pPr lvl="1"/>
            <a:endParaRPr lang="en-US"/>
          </a:p>
          <a:p>
            <a:pPr lvl="1"/>
            <a:endParaRPr lang="en-US"/>
          </a:p>
        </p:txBody>
      </p:sp>
      <p:sp>
        <p:nvSpPr>
          <p:cNvPr id="4" name="Date Placeholder 3">
            <a:extLst>
              <a:ext uri="{FF2B5EF4-FFF2-40B4-BE49-F238E27FC236}">
                <a16:creationId xmlns:a16="http://schemas.microsoft.com/office/drawing/2014/main" id="{B014DA66-D0F7-8673-6FD4-6CB9D1D50DD3}"/>
              </a:ext>
            </a:extLst>
          </p:cNvPr>
          <p:cNvSpPr>
            <a:spLocks noGrp="1"/>
          </p:cNvSpPr>
          <p:nvPr>
            <p:ph type="dt" sz="half" idx="10"/>
          </p:nvPr>
        </p:nvSpPr>
        <p:spPr/>
        <p:txBody>
          <a:bodyPr/>
          <a:lstStyle/>
          <a:p>
            <a:fld id="{205661E0-E25E-4236-A891-09A73859C65D}" type="datetime1">
              <a:rPr lang="en-US"/>
              <a:t>1/12/2026</a:t>
            </a:fld>
            <a:endParaRPr lang="en-US"/>
          </a:p>
        </p:txBody>
      </p:sp>
      <p:sp>
        <p:nvSpPr>
          <p:cNvPr id="5" name="Footer Placeholder 4">
            <a:extLst>
              <a:ext uri="{FF2B5EF4-FFF2-40B4-BE49-F238E27FC236}">
                <a16:creationId xmlns:a16="http://schemas.microsoft.com/office/drawing/2014/main" id="{A0083AC6-6799-D6CF-5A24-E439847EF864}"/>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B2BA683C-01D3-FE1F-238E-7208387F3077}"/>
              </a:ext>
            </a:extLst>
          </p:cNvPr>
          <p:cNvSpPr>
            <a:spLocks noGrp="1"/>
          </p:cNvSpPr>
          <p:nvPr>
            <p:ph type="sldNum" sz="quarter" idx="12"/>
          </p:nvPr>
        </p:nvSpPr>
        <p:spPr/>
        <p:txBody>
          <a:bodyPr/>
          <a:lstStyle/>
          <a:p>
            <a:fld id="{CC057153-B650-4DEB-B370-79DDCFDCE934}" type="slidenum">
              <a:rPr lang="en-US" dirty="0"/>
              <a:t>17</a:t>
            </a:fld>
            <a:endParaRPr lang="en-US"/>
          </a:p>
        </p:txBody>
      </p:sp>
      <p:pic>
        <p:nvPicPr>
          <p:cNvPr id="7" name="Picture 6" descr="Purple flowers next to a body of water&#10;&#10;Description automatically generated">
            <a:extLst>
              <a:ext uri="{FF2B5EF4-FFF2-40B4-BE49-F238E27FC236}">
                <a16:creationId xmlns:a16="http://schemas.microsoft.com/office/drawing/2014/main" id="{8BBB5488-5FB9-1B57-D02F-B788B6B7F95B}"/>
              </a:ext>
            </a:extLst>
          </p:cNvPr>
          <p:cNvPicPr>
            <a:picLocks noChangeAspect="1"/>
          </p:cNvPicPr>
          <p:nvPr/>
        </p:nvPicPr>
        <p:blipFill>
          <a:blip r:embed="rId2"/>
          <a:stretch>
            <a:fillRect/>
          </a:stretch>
        </p:blipFill>
        <p:spPr>
          <a:xfrm>
            <a:off x="6030614" y="28414"/>
            <a:ext cx="5697247" cy="6801171"/>
          </a:xfrm>
          <a:prstGeom prst="rect">
            <a:avLst/>
          </a:prstGeom>
        </p:spPr>
      </p:pic>
    </p:spTree>
    <p:extLst>
      <p:ext uri="{BB962C8B-B14F-4D97-AF65-F5344CB8AC3E}">
        <p14:creationId xmlns:p14="http://schemas.microsoft.com/office/powerpoint/2010/main" val="78295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9DB9E-ECFB-404F-B2B8-CE7725C8AEC6}"/>
              </a:ext>
            </a:extLst>
          </p:cNvPr>
          <p:cNvSpPr>
            <a:spLocks noGrp="1"/>
          </p:cNvSpPr>
          <p:nvPr>
            <p:ph type="title"/>
          </p:nvPr>
        </p:nvSpPr>
        <p:spPr/>
        <p:txBody>
          <a:bodyPr/>
          <a:lstStyle/>
          <a:p>
            <a:pPr algn="ctr"/>
            <a:r>
              <a:rPr lang="en-US" sz="4000">
                <a:latin typeface="Baskerville Old Face"/>
              </a:rPr>
              <a:t>Health Safety &amp; Sanitation</a:t>
            </a:r>
            <a:br>
              <a:rPr lang="en-US" sz="4000">
                <a:latin typeface="Baskerville Old Face"/>
              </a:rPr>
            </a:br>
            <a:endParaRPr lang="en-US" sz="1400">
              <a:latin typeface="Aptos"/>
            </a:endParaRPr>
          </a:p>
        </p:txBody>
      </p:sp>
      <p:sp>
        <p:nvSpPr>
          <p:cNvPr id="3" name="Content Placeholder 2">
            <a:extLst>
              <a:ext uri="{FF2B5EF4-FFF2-40B4-BE49-F238E27FC236}">
                <a16:creationId xmlns:a16="http://schemas.microsoft.com/office/drawing/2014/main" id="{B4054326-ABFB-CE16-8E13-4B70C7B4A0E6}"/>
              </a:ext>
            </a:extLst>
          </p:cNvPr>
          <p:cNvSpPr>
            <a:spLocks noGrp="1"/>
          </p:cNvSpPr>
          <p:nvPr>
            <p:ph idx="1"/>
          </p:nvPr>
        </p:nvSpPr>
        <p:spPr>
          <a:xfrm>
            <a:off x="612647" y="1111189"/>
            <a:ext cx="5332717" cy="5198171"/>
          </a:xfrm>
        </p:spPr>
        <p:txBody>
          <a:bodyPr vert="horz" lIns="91440" tIns="45720" rIns="91440" bIns="45720" rtlCol="0" anchor="t">
            <a:normAutofit fontScale="92500" lnSpcReduction="20000"/>
          </a:bodyPr>
          <a:lstStyle/>
          <a:p>
            <a:pPr marL="342900" indent="-342900">
              <a:lnSpc>
                <a:spcPct val="100000"/>
              </a:lnSpc>
            </a:pPr>
            <a:r>
              <a:rPr lang="en-US">
                <a:latin typeface="Aptos Display"/>
                <a:ea typeface="+mn-lt"/>
                <a:cs typeface="+mn-lt"/>
              </a:rPr>
              <a:t> </a:t>
            </a:r>
            <a:r>
              <a:rPr lang="en-US" sz="2400">
                <a:latin typeface="Baskerville Old Face"/>
                <a:ea typeface="+mn-lt"/>
                <a:cs typeface="+mn-lt"/>
              </a:rPr>
              <a:t>Health Inspection </a:t>
            </a:r>
            <a:endParaRPr lang="en-US" sz="2400">
              <a:latin typeface="Baskerville Old Face"/>
            </a:endParaRPr>
          </a:p>
          <a:p>
            <a:pPr marL="571500" lvl="1" indent="-342900">
              <a:lnSpc>
                <a:spcPct val="100000"/>
              </a:lnSpc>
            </a:pPr>
            <a:r>
              <a:rPr lang="en-US" sz="2400">
                <a:latin typeface="Baskerville Old Face"/>
                <a:ea typeface="+mn-lt"/>
                <a:cs typeface="+mn-lt"/>
              </a:rPr>
              <a:t>DEC or Fire Inspection </a:t>
            </a:r>
          </a:p>
          <a:p>
            <a:pPr marL="285750" indent="-285750">
              <a:lnSpc>
                <a:spcPct val="90000"/>
              </a:lnSpc>
              <a:spcBef>
                <a:spcPts val="1200"/>
              </a:spcBef>
            </a:pPr>
            <a:r>
              <a:rPr lang="en-US" sz="2400">
                <a:latin typeface="Baskerville Old Face"/>
                <a:ea typeface="+mn-lt"/>
                <a:cs typeface="+mn-lt"/>
              </a:rPr>
              <a:t>Storage of meals</a:t>
            </a:r>
          </a:p>
          <a:p>
            <a:pPr marL="742950" lvl="1" indent="-285750">
              <a:lnSpc>
                <a:spcPct val="90000"/>
              </a:lnSpc>
              <a:spcBef>
                <a:spcPts val="400"/>
              </a:spcBef>
              <a:spcAft>
                <a:spcPts val="200"/>
              </a:spcAft>
            </a:pPr>
            <a:r>
              <a:rPr lang="en-US" sz="2400">
                <a:latin typeface="Baskerville Old Face"/>
                <a:ea typeface="+mn-lt"/>
                <a:cs typeface="+mn-lt"/>
              </a:rPr>
              <a:t>6in off the floor</a:t>
            </a:r>
          </a:p>
          <a:p>
            <a:pPr marL="742950" lvl="1" indent="-285750">
              <a:lnSpc>
                <a:spcPct val="90000"/>
              </a:lnSpc>
              <a:spcBef>
                <a:spcPts val="400"/>
              </a:spcBef>
              <a:spcAft>
                <a:spcPts val="200"/>
              </a:spcAft>
            </a:pPr>
            <a:r>
              <a:rPr lang="en-US" sz="2400">
                <a:latin typeface="Baskerville Old Face"/>
                <a:ea typeface="+mn-lt"/>
                <a:cs typeface="+mn-lt"/>
              </a:rPr>
              <a:t>6in away from wall</a:t>
            </a:r>
          </a:p>
          <a:p>
            <a:pPr marL="742950" lvl="1" indent="-285750">
              <a:lnSpc>
                <a:spcPct val="90000"/>
              </a:lnSpc>
              <a:spcBef>
                <a:spcPts val="400"/>
              </a:spcBef>
              <a:spcAft>
                <a:spcPts val="200"/>
              </a:spcAft>
            </a:pPr>
            <a:r>
              <a:rPr lang="en-US" sz="2400">
                <a:latin typeface="Baskerville Old Face"/>
                <a:ea typeface="+mn-lt"/>
                <a:cs typeface="+mn-lt"/>
              </a:rPr>
              <a:t>In a dry secure area way from chemicals </a:t>
            </a:r>
          </a:p>
          <a:p>
            <a:pPr marL="285750" indent="-285750">
              <a:lnSpc>
                <a:spcPct val="90000"/>
              </a:lnSpc>
              <a:spcBef>
                <a:spcPts val="1200"/>
              </a:spcBef>
            </a:pPr>
            <a:r>
              <a:rPr lang="en-US" sz="2400">
                <a:latin typeface="Baskerville Old Face"/>
                <a:ea typeface="+mn-lt"/>
                <a:cs typeface="+mn-lt"/>
              </a:rPr>
              <a:t>Meal handling</a:t>
            </a:r>
          </a:p>
          <a:p>
            <a:pPr marL="742950" lvl="1" indent="-285750">
              <a:lnSpc>
                <a:spcPct val="90000"/>
              </a:lnSpc>
              <a:spcBef>
                <a:spcPts val="400"/>
              </a:spcBef>
              <a:spcAft>
                <a:spcPts val="200"/>
              </a:spcAft>
            </a:pPr>
            <a:r>
              <a:rPr lang="en-US" sz="2400">
                <a:latin typeface="Baskerville Old Face"/>
                <a:ea typeface="+mn-lt"/>
                <a:cs typeface="+mn-lt"/>
              </a:rPr>
              <a:t>Prepackaged meals do not require gloves</a:t>
            </a:r>
          </a:p>
          <a:p>
            <a:pPr marL="742950" lvl="1" indent="-285750">
              <a:lnSpc>
                <a:spcPct val="90000"/>
              </a:lnSpc>
              <a:spcBef>
                <a:spcPts val="400"/>
              </a:spcBef>
              <a:spcAft>
                <a:spcPts val="200"/>
              </a:spcAft>
            </a:pPr>
            <a:r>
              <a:rPr lang="en-US" sz="2400">
                <a:latin typeface="Baskerville Old Face"/>
                <a:ea typeface="+mn-lt"/>
                <a:cs typeface="+mn-lt"/>
              </a:rPr>
              <a:t>Wash hands before meal service</a:t>
            </a:r>
          </a:p>
          <a:p>
            <a:pPr marL="285750" indent="-285750">
              <a:lnSpc>
                <a:spcPct val="90000"/>
              </a:lnSpc>
              <a:spcBef>
                <a:spcPts val="1200"/>
              </a:spcBef>
            </a:pPr>
            <a:r>
              <a:rPr lang="en-US" sz="2400">
                <a:latin typeface="Baskerville Old Face"/>
                <a:ea typeface="+mn-lt"/>
                <a:cs typeface="+mn-lt"/>
              </a:rPr>
              <a:t>Sanitation</a:t>
            </a:r>
          </a:p>
          <a:p>
            <a:pPr marL="742950" lvl="1" indent="-285750">
              <a:lnSpc>
                <a:spcPct val="90000"/>
              </a:lnSpc>
              <a:spcBef>
                <a:spcPts val="400"/>
              </a:spcBef>
              <a:spcAft>
                <a:spcPts val="200"/>
              </a:spcAft>
            </a:pPr>
            <a:r>
              <a:rPr lang="en-US" sz="2400">
                <a:latin typeface="Baskerville Old Face"/>
                <a:ea typeface="+mn-lt"/>
                <a:cs typeface="+mn-lt"/>
              </a:rPr>
              <a:t>Sanitize meal service tables and area</a:t>
            </a:r>
          </a:p>
          <a:p>
            <a:pPr marL="742950" lvl="1" indent="-285750">
              <a:lnSpc>
                <a:spcPct val="90000"/>
              </a:lnSpc>
              <a:spcBef>
                <a:spcPts val="400"/>
              </a:spcBef>
              <a:spcAft>
                <a:spcPts val="200"/>
              </a:spcAft>
            </a:pPr>
            <a:r>
              <a:rPr lang="en-US" sz="2400">
                <a:latin typeface="Baskerville Old Face"/>
                <a:ea typeface="+mn-lt"/>
                <a:cs typeface="+mn-lt"/>
              </a:rPr>
              <a:t>Youth should wash hands before getting meals</a:t>
            </a:r>
          </a:p>
          <a:p>
            <a:pPr marL="342900" indent="-342900"/>
            <a:endParaRPr lang="en-US" sz="2400">
              <a:latin typeface="Baskerville Old Face"/>
            </a:endParaRPr>
          </a:p>
        </p:txBody>
      </p:sp>
      <p:pic>
        <p:nvPicPr>
          <p:cNvPr id="4" name="Picture 3" descr="12 Types of Hand Protection Gloves and Their Uses | MICRO">
            <a:extLst>
              <a:ext uri="{FF2B5EF4-FFF2-40B4-BE49-F238E27FC236}">
                <a16:creationId xmlns:a16="http://schemas.microsoft.com/office/drawing/2014/main" id="{E3FD62A5-CE4E-38A9-F7BF-F76B8B08ACAB}"/>
              </a:ext>
            </a:extLst>
          </p:cNvPr>
          <p:cNvPicPr>
            <a:picLocks noChangeAspect="1"/>
          </p:cNvPicPr>
          <p:nvPr/>
        </p:nvPicPr>
        <p:blipFill>
          <a:blip r:embed="rId4"/>
          <a:stretch>
            <a:fillRect/>
          </a:stretch>
        </p:blipFill>
        <p:spPr>
          <a:xfrm>
            <a:off x="7799614" y="1385095"/>
            <a:ext cx="2743199" cy="1828085"/>
          </a:xfrm>
          <a:prstGeom prst="rect">
            <a:avLst/>
          </a:prstGeom>
          <a:ln>
            <a:noFill/>
          </a:ln>
          <a:effectLst>
            <a:softEdge rad="112500"/>
          </a:effectLst>
        </p:spPr>
      </p:pic>
      <p:sp>
        <p:nvSpPr>
          <p:cNvPr id="19" name="Flowchart: Summing Junction 18">
            <a:extLst>
              <a:ext uri="{FF2B5EF4-FFF2-40B4-BE49-F238E27FC236}">
                <a16:creationId xmlns:a16="http://schemas.microsoft.com/office/drawing/2014/main" id="{C4B4F49E-31FB-C190-1FF5-20A837860422}"/>
              </a:ext>
            </a:extLst>
          </p:cNvPr>
          <p:cNvSpPr/>
          <p:nvPr/>
        </p:nvSpPr>
        <p:spPr>
          <a:xfrm>
            <a:off x="8205106" y="1115785"/>
            <a:ext cx="2694214" cy="2354035"/>
          </a:xfrm>
          <a:prstGeom prst="flowChartSummingJunction">
            <a:avLst/>
          </a:prstGeom>
          <a:noFill/>
          <a:ln w="5715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034849"/>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22264-0488-26A8-0691-3DD089356249}"/>
              </a:ext>
            </a:extLst>
          </p:cNvPr>
          <p:cNvSpPr>
            <a:spLocks noGrp="1"/>
          </p:cNvSpPr>
          <p:nvPr>
            <p:ph type="title"/>
          </p:nvPr>
        </p:nvSpPr>
        <p:spPr>
          <a:xfrm>
            <a:off x="612648" y="332980"/>
            <a:ext cx="7024391" cy="1047456"/>
          </a:xfrm>
        </p:spPr>
        <p:txBody>
          <a:bodyPr>
            <a:normAutofit/>
          </a:bodyPr>
          <a:lstStyle/>
          <a:p>
            <a:pPr algn="ctr"/>
            <a:r>
              <a:rPr lang="en-US">
                <a:latin typeface="Baskerville Old Face"/>
                <a:ea typeface="+mj-lt"/>
                <a:cs typeface="+mj-lt"/>
              </a:rPr>
              <a:t>USDA Nondiscrimination Statement</a:t>
            </a:r>
            <a:endParaRPr lang="en-US">
              <a:latin typeface="Baskerville Old Face"/>
            </a:endParaRPr>
          </a:p>
        </p:txBody>
      </p:sp>
      <p:sp>
        <p:nvSpPr>
          <p:cNvPr id="3" name="Content Placeholder 2">
            <a:extLst>
              <a:ext uri="{FF2B5EF4-FFF2-40B4-BE49-F238E27FC236}">
                <a16:creationId xmlns:a16="http://schemas.microsoft.com/office/drawing/2014/main" id="{495DE9EB-6E6F-DD81-CEEC-773C9CD0F26A}"/>
              </a:ext>
            </a:extLst>
          </p:cNvPr>
          <p:cNvSpPr>
            <a:spLocks noGrp="1"/>
          </p:cNvSpPr>
          <p:nvPr>
            <p:ph idx="1"/>
          </p:nvPr>
        </p:nvSpPr>
        <p:spPr>
          <a:xfrm>
            <a:off x="612647" y="1100717"/>
            <a:ext cx="11415579" cy="5918981"/>
          </a:xfrm>
        </p:spPr>
        <p:txBody>
          <a:bodyPr vert="horz" lIns="91440" tIns="45720" rIns="91440" bIns="45720" rtlCol="0" anchor="t">
            <a:noAutofit/>
          </a:bodyPr>
          <a:lstStyle/>
          <a:p>
            <a:pPr marL="0" indent="0">
              <a:buNone/>
            </a:pPr>
            <a:r>
              <a:rPr lang="en-US" sz="1200">
                <a:latin typeface="Baskerville Old Face"/>
                <a:ea typeface="+mn-lt"/>
                <a:cs typeface="+mn-lt"/>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marL="0" indent="0">
              <a:buNone/>
            </a:pPr>
            <a:r>
              <a:rPr lang="en-US" sz="1200">
                <a:latin typeface="Baskerville Old Face"/>
                <a:ea typeface="+mn-lt"/>
                <a:cs typeface="+mn-lt"/>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indent="0">
              <a:buNone/>
            </a:pPr>
            <a:r>
              <a:rPr lang="en-US" sz="1200">
                <a:latin typeface="Baskerville Old Face"/>
                <a:ea typeface="+mn-lt"/>
                <a:cs typeface="+mn-lt"/>
              </a:rPr>
              <a:t>o file a program discrimination complaint, a Complainant should complete a Form AD-3027, USDA Program Discrimination Complaint Form which can be obtained online at: </a:t>
            </a:r>
            <a:r>
              <a:rPr lang="en-US" sz="1200">
                <a:highlight>
                  <a:srgbClr val="FFFF00"/>
                </a:highlight>
                <a:latin typeface="Baskerville Old Face"/>
                <a:ea typeface="+mn-lt"/>
                <a:cs typeface="+mn-lt"/>
              </a:rPr>
              <a:t>https://www.usda.gov/sites/default/files/documents/ad-3027.pdf</a:t>
            </a:r>
            <a:r>
              <a:rPr lang="en-US" sz="1200">
                <a:latin typeface="Baskerville Old Face"/>
                <a:ea typeface="+mn-lt"/>
                <a:cs typeface="+mn-lt"/>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AD- 3027 form or letter must be submitted to USDA by:</a:t>
            </a:r>
          </a:p>
          <a:p>
            <a:pPr marL="0" indent="0">
              <a:buNone/>
            </a:pPr>
            <a:r>
              <a:rPr lang="en-US" sz="1200">
                <a:latin typeface="Baskerville Old Face"/>
                <a:ea typeface="+mn-lt"/>
                <a:cs typeface="+mn-lt"/>
              </a:rPr>
              <a:t>1. </a:t>
            </a:r>
            <a:r>
              <a:rPr lang="en-US" sz="1200" b="1">
                <a:latin typeface="Baskerville Old Face"/>
                <a:ea typeface="+mn-lt"/>
                <a:cs typeface="+mn-lt"/>
              </a:rPr>
              <a:t>mail:</a:t>
            </a:r>
            <a:r>
              <a:rPr lang="en-US" sz="1200">
                <a:latin typeface="Baskerville Old Face"/>
                <a:ea typeface="+mn-lt"/>
                <a:cs typeface="+mn-lt"/>
              </a:rPr>
              <a:t> </a:t>
            </a:r>
          </a:p>
          <a:p>
            <a:pPr marL="0" indent="0">
              <a:buNone/>
            </a:pPr>
            <a:r>
              <a:rPr lang="en-US" sz="1200">
                <a:latin typeface="Baskerville Old Face"/>
                <a:ea typeface="+mn-lt"/>
                <a:cs typeface="+mn-lt"/>
              </a:rPr>
              <a:t> U.S. Department of Agriculture Office of the Assistant Secretary for Civil Rights 1400 Independence Avenue, SW Washington, D.C. 20250-9410; or</a:t>
            </a:r>
          </a:p>
          <a:p>
            <a:pPr marL="0" indent="0">
              <a:buNone/>
            </a:pPr>
            <a:r>
              <a:rPr lang="en-US" sz="1200" b="1">
                <a:latin typeface="Baskerville Old Face"/>
                <a:ea typeface="+mn-lt"/>
                <a:cs typeface="+mn-lt"/>
              </a:rPr>
              <a:t>2. fax:</a:t>
            </a:r>
            <a:r>
              <a:rPr lang="en-US" sz="1200">
                <a:latin typeface="Baskerville Old Face"/>
                <a:ea typeface="+mn-lt"/>
                <a:cs typeface="+mn-lt"/>
              </a:rPr>
              <a:t> </a:t>
            </a:r>
          </a:p>
          <a:p>
            <a:pPr marL="0" indent="0">
              <a:buNone/>
            </a:pPr>
            <a:r>
              <a:rPr lang="en-US" sz="1200">
                <a:latin typeface="Baskerville Old Face"/>
                <a:ea typeface="+mn-lt"/>
                <a:cs typeface="+mn-lt"/>
              </a:rPr>
              <a:t> (833) 256-1665 or (202) 690-7442; or</a:t>
            </a:r>
            <a:endParaRPr lang="en-US" sz="1200">
              <a:latin typeface="Baskerville Old Face"/>
            </a:endParaRPr>
          </a:p>
          <a:p>
            <a:pPr marL="0" indent="0">
              <a:buNone/>
            </a:pPr>
            <a:r>
              <a:rPr lang="en-US" sz="1200" b="1">
                <a:latin typeface="Baskerville Old Face"/>
                <a:ea typeface="+mn-lt"/>
                <a:cs typeface="+mn-lt"/>
              </a:rPr>
              <a:t>3. email:</a:t>
            </a:r>
            <a:r>
              <a:rPr lang="en-US" sz="1200">
                <a:latin typeface="Baskerville Old Face"/>
                <a:ea typeface="+mn-lt"/>
                <a:cs typeface="+mn-lt"/>
              </a:rPr>
              <a:t> </a:t>
            </a:r>
          </a:p>
          <a:p>
            <a:pPr marL="0" indent="0">
              <a:buNone/>
            </a:pPr>
            <a:r>
              <a:rPr lang="en-US" sz="1200">
                <a:latin typeface="Baskerville Old Face"/>
                <a:ea typeface="+mn-lt"/>
                <a:cs typeface="+mn-lt"/>
              </a:rPr>
              <a:t> Program.Intake@usda.gov </a:t>
            </a:r>
          </a:p>
          <a:p>
            <a:pPr marL="0" indent="0" algn="ctr">
              <a:buNone/>
            </a:pPr>
            <a:r>
              <a:rPr lang="en-US" sz="1200">
                <a:latin typeface="Baskerville Old Face"/>
                <a:ea typeface="+mn-lt"/>
                <a:cs typeface="+mn-lt"/>
              </a:rPr>
              <a:t>This institution is an equal opportunity provider.</a:t>
            </a:r>
            <a:endParaRPr lang="en-US" sz="1200">
              <a:latin typeface="Baskerville Old Face"/>
            </a:endParaRPr>
          </a:p>
          <a:p>
            <a:pPr marL="0" indent="0">
              <a:buNone/>
            </a:pPr>
            <a:endParaRPr lang="en-US" sz="1600"/>
          </a:p>
          <a:p>
            <a:pPr marL="0" indent="0">
              <a:buNone/>
            </a:pPr>
            <a:endParaRPr lang="en-US" sz="1600"/>
          </a:p>
          <a:p>
            <a:pPr marL="0" indent="0">
              <a:buNone/>
            </a:pPr>
            <a:endParaRPr lang="en-US" sz="1600"/>
          </a:p>
        </p:txBody>
      </p:sp>
    </p:spTree>
    <p:extLst>
      <p:ext uri="{BB962C8B-B14F-4D97-AF65-F5344CB8AC3E}">
        <p14:creationId xmlns:p14="http://schemas.microsoft.com/office/powerpoint/2010/main" val="3658106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3B5C6A-AACD-A9FB-9B91-6EFB9DDBE368}"/>
              </a:ext>
            </a:extLst>
          </p:cNvPr>
          <p:cNvSpPr>
            <a:spLocks noGrp="1"/>
          </p:cNvSpPr>
          <p:nvPr>
            <p:ph type="title"/>
          </p:nvPr>
        </p:nvSpPr>
        <p:spPr>
          <a:xfrm>
            <a:off x="838200" y="271340"/>
            <a:ext cx="2921000" cy="1363663"/>
          </a:xfrm>
        </p:spPr>
        <p:txBody>
          <a:bodyPr/>
          <a:lstStyle/>
          <a:p>
            <a:pPr algn="ctr"/>
            <a:r>
              <a:rPr lang="en-US" sz="2800" dirty="0">
                <a:latin typeface="Baskerville Old Face"/>
              </a:rPr>
              <a:t>Janee Wilson</a:t>
            </a:r>
            <a:br>
              <a:rPr lang="en-US" sz="2800" dirty="0">
                <a:latin typeface="Baskerville Old Face"/>
              </a:rPr>
            </a:br>
            <a:r>
              <a:rPr lang="en-US" sz="1800" dirty="0">
                <a:latin typeface="Baskerville Old Face"/>
              </a:rPr>
              <a:t> Child Nutrition Coordinator</a:t>
            </a:r>
          </a:p>
        </p:txBody>
      </p:sp>
      <p:pic>
        <p:nvPicPr>
          <p:cNvPr id="5" name="Picture 4" descr="A person standing in a rocky area with mountains in the background&#10;&#10;Description automatically generated">
            <a:extLst>
              <a:ext uri="{FF2B5EF4-FFF2-40B4-BE49-F238E27FC236}">
                <a16:creationId xmlns:a16="http://schemas.microsoft.com/office/drawing/2014/main" id="{9C084FE9-9158-2B0F-1C94-A816DB7745BE}"/>
              </a:ext>
            </a:extLst>
          </p:cNvPr>
          <p:cNvPicPr>
            <a:picLocks noChangeAspect="1"/>
          </p:cNvPicPr>
          <p:nvPr/>
        </p:nvPicPr>
        <p:blipFill>
          <a:blip r:embed="rId2"/>
          <a:stretch>
            <a:fillRect/>
          </a:stretch>
        </p:blipFill>
        <p:spPr>
          <a:xfrm>
            <a:off x="8428286" y="1538198"/>
            <a:ext cx="2630354" cy="3752850"/>
          </a:xfrm>
          <a:prstGeom prst="rect">
            <a:avLst/>
          </a:prstGeom>
        </p:spPr>
      </p:pic>
      <p:sp>
        <p:nvSpPr>
          <p:cNvPr id="11" name="TextBox 10">
            <a:extLst>
              <a:ext uri="{FF2B5EF4-FFF2-40B4-BE49-F238E27FC236}">
                <a16:creationId xmlns:a16="http://schemas.microsoft.com/office/drawing/2014/main" id="{5D4CD35E-ED0D-29EF-09CA-8386A4E62A53}"/>
              </a:ext>
            </a:extLst>
          </p:cNvPr>
          <p:cNvSpPr txBox="1"/>
          <p:nvPr/>
        </p:nvSpPr>
        <p:spPr>
          <a:xfrm>
            <a:off x="8131908" y="282331"/>
            <a:ext cx="3222869"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Baskerville Old Face"/>
              </a:rPr>
              <a:t>Enrique Ramirez</a:t>
            </a:r>
          </a:p>
          <a:p>
            <a:pPr algn="ctr"/>
            <a:r>
              <a:rPr lang="en-US" b="1">
                <a:latin typeface="Baskerville Old Face"/>
              </a:rPr>
              <a:t>Child Nutrition Coordinator</a:t>
            </a:r>
          </a:p>
        </p:txBody>
      </p:sp>
      <p:sp>
        <p:nvSpPr>
          <p:cNvPr id="7" name="TextBox 6">
            <a:extLst>
              <a:ext uri="{FF2B5EF4-FFF2-40B4-BE49-F238E27FC236}">
                <a16:creationId xmlns:a16="http://schemas.microsoft.com/office/drawing/2014/main" id="{E68B518B-0E69-FB07-C879-6293CA72467C}"/>
              </a:ext>
            </a:extLst>
          </p:cNvPr>
          <p:cNvSpPr txBox="1"/>
          <p:nvPr/>
        </p:nvSpPr>
        <p:spPr>
          <a:xfrm>
            <a:off x="245192" y="5321084"/>
            <a:ext cx="43524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skerville Old Face"/>
              </a:rPr>
              <a:t>I'm very excited to work with the community and help combat food insecurity in Alaska</a:t>
            </a:r>
          </a:p>
        </p:txBody>
      </p:sp>
      <p:sp>
        <p:nvSpPr>
          <p:cNvPr id="9" name="TextBox 8">
            <a:extLst>
              <a:ext uri="{FF2B5EF4-FFF2-40B4-BE49-F238E27FC236}">
                <a16:creationId xmlns:a16="http://schemas.microsoft.com/office/drawing/2014/main" id="{445CA5DA-4AC3-9C84-C619-C91CBD98E04B}"/>
              </a:ext>
            </a:extLst>
          </p:cNvPr>
          <p:cNvSpPr txBox="1"/>
          <p:nvPr/>
        </p:nvSpPr>
        <p:spPr>
          <a:xfrm>
            <a:off x="7632916" y="5321085"/>
            <a:ext cx="435243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Baskerville Old Face"/>
              </a:rPr>
              <a:t>Blessed to work for an organization that provides CACFP to children in rural villages and communities throughout the state of Alaska; those that may need it the most.</a:t>
            </a:r>
            <a:endParaRPr lang="en-US"/>
          </a:p>
        </p:txBody>
      </p:sp>
      <p:sp>
        <p:nvSpPr>
          <p:cNvPr id="3" name="TextBox 2">
            <a:extLst>
              <a:ext uri="{FF2B5EF4-FFF2-40B4-BE49-F238E27FC236}">
                <a16:creationId xmlns:a16="http://schemas.microsoft.com/office/drawing/2014/main" id="{C5D083AA-63D4-E3AE-497E-AF28651E052E}"/>
              </a:ext>
            </a:extLst>
          </p:cNvPr>
          <p:cNvSpPr txBox="1"/>
          <p:nvPr/>
        </p:nvSpPr>
        <p:spPr>
          <a:xfrm>
            <a:off x="4527063" y="287650"/>
            <a:ext cx="2997199"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Baskerville Old Face"/>
              </a:rPr>
              <a:t>Gillian McPherson</a:t>
            </a:r>
            <a:br>
              <a:rPr lang="en-US" sz="2800" b="1">
                <a:latin typeface="Baskerville Old Face"/>
              </a:rPr>
            </a:br>
            <a:r>
              <a:rPr lang="en-US" b="1">
                <a:latin typeface="Baskerville Old Face"/>
              </a:rPr>
              <a:t>Child Nutrition Manager </a:t>
            </a:r>
          </a:p>
        </p:txBody>
      </p:sp>
      <p:sp>
        <p:nvSpPr>
          <p:cNvPr id="6" name="TextBox 5">
            <a:extLst>
              <a:ext uri="{FF2B5EF4-FFF2-40B4-BE49-F238E27FC236}">
                <a16:creationId xmlns:a16="http://schemas.microsoft.com/office/drawing/2014/main" id="{AC20022E-3ED3-1285-E78D-B2BCD4F8D47C}"/>
              </a:ext>
            </a:extLst>
          </p:cNvPr>
          <p:cNvSpPr txBox="1"/>
          <p:nvPr/>
        </p:nvSpPr>
        <p:spPr>
          <a:xfrm>
            <a:off x="4724400" y="5315607"/>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Baskerville Old Face"/>
              </a:rPr>
              <a:t>Looking forward to serving the communities in Alaska in a tangible way.  </a:t>
            </a:r>
          </a:p>
        </p:txBody>
      </p:sp>
      <p:pic>
        <p:nvPicPr>
          <p:cNvPr id="2" name="Picture 1" descr="A person smiling at the camera&#10;&#10;Description automatically generated">
            <a:extLst>
              <a:ext uri="{FF2B5EF4-FFF2-40B4-BE49-F238E27FC236}">
                <a16:creationId xmlns:a16="http://schemas.microsoft.com/office/drawing/2014/main" id="{30B9B2DB-70FD-E575-B6DC-B067B379B6A0}"/>
              </a:ext>
            </a:extLst>
          </p:cNvPr>
          <p:cNvPicPr>
            <a:picLocks noChangeAspect="1"/>
          </p:cNvPicPr>
          <p:nvPr/>
        </p:nvPicPr>
        <p:blipFill>
          <a:blip r:embed="rId3"/>
          <a:stretch>
            <a:fillRect/>
          </a:stretch>
        </p:blipFill>
        <p:spPr>
          <a:xfrm>
            <a:off x="4592363" y="1397875"/>
            <a:ext cx="2928446" cy="3878319"/>
          </a:xfrm>
          <a:prstGeom prst="rect">
            <a:avLst/>
          </a:prstGeom>
        </p:spPr>
      </p:pic>
      <p:pic>
        <p:nvPicPr>
          <p:cNvPr id="16" name="Content Placeholder 15" descr="A person sitting on a rock&#10;&#10;AI-generated content may be incorrect.">
            <a:extLst>
              <a:ext uri="{FF2B5EF4-FFF2-40B4-BE49-F238E27FC236}">
                <a16:creationId xmlns:a16="http://schemas.microsoft.com/office/drawing/2014/main" id="{750D5BE5-3802-5189-0BDA-4274A162C239}"/>
              </a:ext>
            </a:extLst>
          </p:cNvPr>
          <p:cNvPicPr>
            <a:picLocks noGrp="1" noChangeAspect="1"/>
          </p:cNvPicPr>
          <p:nvPr>
            <p:ph idx="1"/>
          </p:nvPr>
        </p:nvPicPr>
        <p:blipFill>
          <a:blip r:embed="rId4"/>
          <a:stretch>
            <a:fillRect/>
          </a:stretch>
        </p:blipFill>
        <p:spPr>
          <a:xfrm>
            <a:off x="631743" y="1320045"/>
            <a:ext cx="2931886" cy="3969657"/>
          </a:xfrm>
          <a:prstGeom prst="rect">
            <a:avLst/>
          </a:prstGeom>
        </p:spPr>
      </p:pic>
    </p:spTree>
    <p:extLst>
      <p:ext uri="{BB962C8B-B14F-4D97-AF65-F5344CB8AC3E}">
        <p14:creationId xmlns:p14="http://schemas.microsoft.com/office/powerpoint/2010/main" val="3617680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22264-0488-26A8-0691-3DD089356249}"/>
              </a:ext>
            </a:extLst>
          </p:cNvPr>
          <p:cNvSpPr>
            <a:spLocks noGrp="1"/>
          </p:cNvSpPr>
          <p:nvPr>
            <p:ph type="title"/>
          </p:nvPr>
        </p:nvSpPr>
        <p:spPr>
          <a:xfrm>
            <a:off x="612648" y="332980"/>
            <a:ext cx="7024391" cy="1047456"/>
          </a:xfrm>
        </p:spPr>
        <p:txBody>
          <a:bodyPr>
            <a:normAutofit/>
          </a:bodyPr>
          <a:lstStyle/>
          <a:p>
            <a:pPr algn="ctr"/>
            <a:r>
              <a:rPr lang="en-US" dirty="0">
                <a:latin typeface="Baskerville Old Face"/>
                <a:ea typeface="+mj-lt"/>
                <a:cs typeface="+mj-lt"/>
              </a:rPr>
              <a:t>And Justice for All Poster - Example</a:t>
            </a:r>
            <a:endParaRPr lang="en-US" dirty="0">
              <a:latin typeface="Baskerville Old Face"/>
            </a:endParaRPr>
          </a:p>
        </p:txBody>
      </p:sp>
      <p:pic>
        <p:nvPicPr>
          <p:cNvPr id="4" name="Picture 3" descr="And Justice for All Poster">
            <a:extLst>
              <a:ext uri="{FF2B5EF4-FFF2-40B4-BE49-F238E27FC236}">
                <a16:creationId xmlns:a16="http://schemas.microsoft.com/office/drawing/2014/main" id="{704945B5-3A53-0368-1333-F46FD183240B}"/>
              </a:ext>
            </a:extLst>
          </p:cNvPr>
          <p:cNvPicPr>
            <a:picLocks noChangeAspect="1"/>
          </p:cNvPicPr>
          <p:nvPr/>
        </p:nvPicPr>
        <p:blipFill>
          <a:blip r:embed="rId3"/>
          <a:stretch>
            <a:fillRect/>
          </a:stretch>
        </p:blipFill>
        <p:spPr>
          <a:xfrm>
            <a:off x="4279426" y="1026497"/>
            <a:ext cx="3630371" cy="5584332"/>
          </a:xfrm>
          <a:prstGeom prst="rect">
            <a:avLst/>
          </a:prstGeom>
        </p:spPr>
      </p:pic>
    </p:spTree>
    <p:extLst>
      <p:ext uri="{BB962C8B-B14F-4D97-AF65-F5344CB8AC3E}">
        <p14:creationId xmlns:p14="http://schemas.microsoft.com/office/powerpoint/2010/main" val="2867129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oster of a group of people&#10;&#10;AI-generated content may be incorrect.">
            <a:extLst>
              <a:ext uri="{FF2B5EF4-FFF2-40B4-BE49-F238E27FC236}">
                <a16:creationId xmlns:a16="http://schemas.microsoft.com/office/drawing/2014/main" id="{9DBC78D4-C394-45EF-1B59-987B1683A8C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253047" y="235855"/>
            <a:ext cx="5912218" cy="6068699"/>
          </a:xfrm>
        </p:spPr>
      </p:pic>
      <p:sp>
        <p:nvSpPr>
          <p:cNvPr id="5" name="Date Placeholder 4">
            <a:extLst>
              <a:ext uri="{FF2B5EF4-FFF2-40B4-BE49-F238E27FC236}">
                <a16:creationId xmlns:a16="http://schemas.microsoft.com/office/drawing/2014/main" id="{054F1B20-EB2E-38EF-B44C-25E79F2CC5B6}"/>
              </a:ext>
            </a:extLst>
          </p:cNvPr>
          <p:cNvSpPr>
            <a:spLocks noGrp="1"/>
          </p:cNvSpPr>
          <p:nvPr>
            <p:ph type="dt" sz="half" idx="10"/>
          </p:nvPr>
        </p:nvSpPr>
        <p:spPr/>
        <p:txBody>
          <a:bodyPr/>
          <a:lstStyle/>
          <a:p>
            <a:fld id="{5F1F9949-44B3-4D39-AB8D-E904443452D9}" type="datetime1">
              <a:rPr lang="en-US" smtClean="0"/>
              <a:t>1/12/2026</a:t>
            </a:fld>
            <a:endParaRPr lang="en-US"/>
          </a:p>
        </p:txBody>
      </p:sp>
      <p:sp>
        <p:nvSpPr>
          <p:cNvPr id="6" name="Footer Placeholder 5">
            <a:extLst>
              <a:ext uri="{FF2B5EF4-FFF2-40B4-BE49-F238E27FC236}">
                <a16:creationId xmlns:a16="http://schemas.microsoft.com/office/drawing/2014/main" id="{0A153BA6-4EEE-4620-E6EC-21E2F7CFA27D}"/>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F5A1E882-8338-5BEE-6A4F-55D7B26E26BC}"/>
              </a:ext>
            </a:extLst>
          </p:cNvPr>
          <p:cNvSpPr>
            <a:spLocks noGrp="1"/>
          </p:cNvSpPr>
          <p:nvPr>
            <p:ph type="sldNum" sz="quarter" idx="12"/>
          </p:nvPr>
        </p:nvSpPr>
        <p:spPr/>
        <p:txBody>
          <a:bodyPr/>
          <a:lstStyle/>
          <a:p>
            <a:fld id="{CC057153-B650-4DEB-B370-79DDCFDCE934}" type="slidenum">
              <a:rPr lang="en-US" smtClean="0"/>
              <a:t>21</a:t>
            </a:fld>
            <a:endParaRPr lang="en-US"/>
          </a:p>
        </p:txBody>
      </p:sp>
    </p:spTree>
    <p:extLst>
      <p:ext uri="{BB962C8B-B14F-4D97-AF65-F5344CB8AC3E}">
        <p14:creationId xmlns:p14="http://schemas.microsoft.com/office/powerpoint/2010/main" val="3929153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888AC-8977-7AEA-6C38-127F1FF4D089}"/>
              </a:ext>
            </a:extLst>
          </p:cNvPr>
          <p:cNvSpPr>
            <a:spLocks noGrp="1"/>
          </p:cNvSpPr>
          <p:nvPr>
            <p:ph type="title"/>
          </p:nvPr>
        </p:nvSpPr>
        <p:spPr>
          <a:xfrm>
            <a:off x="543536" y="304605"/>
            <a:ext cx="10741152" cy="1132258"/>
          </a:xfrm>
        </p:spPr>
        <p:txBody>
          <a:bodyPr anchor="t">
            <a:normAutofit/>
          </a:bodyPr>
          <a:lstStyle/>
          <a:p>
            <a:pPr algn="ctr"/>
            <a:r>
              <a:rPr lang="en-US" sz="4000" dirty="0">
                <a:latin typeface="Baskerville Old Face"/>
              </a:rPr>
              <a:t>Monitoring Requirements and Review Procedures</a:t>
            </a:r>
          </a:p>
        </p:txBody>
      </p:sp>
      <p:sp>
        <p:nvSpPr>
          <p:cNvPr id="3" name="Content Placeholder 2">
            <a:extLst>
              <a:ext uri="{FF2B5EF4-FFF2-40B4-BE49-F238E27FC236}">
                <a16:creationId xmlns:a16="http://schemas.microsoft.com/office/drawing/2014/main" id="{5702C0B0-0FA2-995E-7842-3265496B55C9}"/>
              </a:ext>
            </a:extLst>
          </p:cNvPr>
          <p:cNvSpPr>
            <a:spLocks noGrp="1"/>
          </p:cNvSpPr>
          <p:nvPr>
            <p:ph sz="half" idx="1"/>
          </p:nvPr>
        </p:nvSpPr>
        <p:spPr>
          <a:xfrm>
            <a:off x="612648" y="1825625"/>
            <a:ext cx="5181600" cy="4351338"/>
          </a:xfrm>
        </p:spPr>
        <p:txBody>
          <a:bodyPr vert="horz" lIns="91440" tIns="45720" rIns="91440" bIns="45720" rtlCol="0" anchor="t">
            <a:normAutofit/>
          </a:bodyPr>
          <a:lstStyle/>
          <a:p>
            <a:pPr>
              <a:lnSpc>
                <a:spcPct val="110000"/>
              </a:lnSpc>
            </a:pPr>
            <a:endParaRPr lang="en-US" sz="1600" dirty="0"/>
          </a:p>
          <a:p>
            <a:pPr>
              <a:lnSpc>
                <a:spcPct val="110000"/>
              </a:lnSpc>
            </a:pPr>
            <a:endParaRPr lang="en-US" sz="1600" dirty="0">
              <a:highlight>
                <a:srgbClr val="FFFF00"/>
              </a:highlight>
            </a:endParaRPr>
          </a:p>
          <a:p>
            <a:pPr>
              <a:lnSpc>
                <a:spcPct val="110000"/>
              </a:lnSpc>
            </a:pPr>
            <a:endParaRPr lang="en-US" sz="1600" dirty="0"/>
          </a:p>
        </p:txBody>
      </p:sp>
      <p:pic>
        <p:nvPicPr>
          <p:cNvPr id="4" name="Picture 3" descr="Close up of clipboard">
            <a:extLst>
              <a:ext uri="{FF2B5EF4-FFF2-40B4-BE49-F238E27FC236}">
                <a16:creationId xmlns:a16="http://schemas.microsoft.com/office/drawing/2014/main" id="{FA9041E2-578D-43F3-BA5B-4518F6A68B60}"/>
              </a:ext>
            </a:extLst>
          </p:cNvPr>
          <p:cNvPicPr>
            <a:picLocks noChangeAspect="1"/>
          </p:cNvPicPr>
          <p:nvPr/>
        </p:nvPicPr>
        <p:blipFill>
          <a:blip r:embed="rId4"/>
          <a:stretch>
            <a:fillRect/>
          </a:stretch>
        </p:blipFill>
        <p:spPr>
          <a:xfrm>
            <a:off x="6799664" y="1317528"/>
            <a:ext cx="4832498" cy="3225692"/>
          </a:xfrm>
          <a:prstGeom prst="rect">
            <a:avLst/>
          </a:prstGeom>
          <a:noFill/>
        </p:spPr>
      </p:pic>
      <p:sp>
        <p:nvSpPr>
          <p:cNvPr id="9" name="Date Placeholder 4">
            <a:extLst>
              <a:ext uri="{FF2B5EF4-FFF2-40B4-BE49-F238E27FC236}">
                <a16:creationId xmlns:a16="http://schemas.microsoft.com/office/drawing/2014/main" id="{2B01BEAB-DDBB-97B4-550C-02E34A235FEB}"/>
              </a:ext>
            </a:extLst>
          </p:cNvPr>
          <p:cNvSpPr>
            <a:spLocks noGrp="1"/>
          </p:cNvSpPr>
          <p:nvPr>
            <p:ph type="dt" sz="half" idx="10"/>
          </p:nvPr>
        </p:nvSpPr>
        <p:spPr>
          <a:xfrm>
            <a:off x="137160" y="6453002"/>
            <a:ext cx="3494314" cy="365125"/>
          </a:xfrm>
        </p:spPr>
        <p:txBody>
          <a:bodyPr/>
          <a:lstStyle/>
          <a:p>
            <a:pPr>
              <a:spcAft>
                <a:spcPts val="600"/>
              </a:spcAft>
            </a:pPr>
            <a:fld id="{02E60A63-68C9-4DAC-821F-3F186925709C}" type="datetime1">
              <a:rPr lang="en-US"/>
              <a:pPr>
                <a:spcAft>
                  <a:spcPts val="600"/>
                </a:spcAft>
              </a:pPr>
              <a:t>1/12/2026</a:t>
            </a:fld>
            <a:endParaRPr lang="en-US"/>
          </a:p>
        </p:txBody>
      </p:sp>
      <p:sp>
        <p:nvSpPr>
          <p:cNvPr id="11" name="Footer Placeholder 5">
            <a:extLst>
              <a:ext uri="{FF2B5EF4-FFF2-40B4-BE49-F238E27FC236}">
                <a16:creationId xmlns:a16="http://schemas.microsoft.com/office/drawing/2014/main" id="{8EF3DD0C-F2FC-D0C8-6188-BEF7BCD7D51B}"/>
              </a:ext>
            </a:extLst>
          </p:cNvPr>
          <p:cNvSpPr>
            <a:spLocks noGrp="1"/>
          </p:cNvSpPr>
          <p:nvPr>
            <p:ph type="ftr" sz="quarter" idx="11"/>
          </p:nvPr>
        </p:nvSpPr>
        <p:spPr>
          <a:xfrm>
            <a:off x="8876521" y="6453002"/>
            <a:ext cx="2805405" cy="365125"/>
          </a:xfrm>
        </p:spPr>
        <p:txBody>
          <a:bodyPr/>
          <a:lstStyle/>
          <a:p>
            <a:pPr>
              <a:spcAft>
                <a:spcPts val="600"/>
              </a:spcAft>
            </a:pPr>
            <a:r>
              <a:rPr lang="en-US"/>
              <a:t>
              </a:t>
            </a:r>
          </a:p>
        </p:txBody>
      </p:sp>
      <p:sp>
        <p:nvSpPr>
          <p:cNvPr id="13" name="Slide Number Placeholder 6">
            <a:extLst>
              <a:ext uri="{FF2B5EF4-FFF2-40B4-BE49-F238E27FC236}">
                <a16:creationId xmlns:a16="http://schemas.microsoft.com/office/drawing/2014/main" id="{AAD0D9AF-CF3E-B03F-669F-82DCA8C17CD0}"/>
              </a:ext>
            </a:extLst>
          </p:cNvPr>
          <p:cNvSpPr>
            <a:spLocks noGrp="1"/>
          </p:cNvSpPr>
          <p:nvPr>
            <p:ph type="sldNum" sz="quarter" idx="12"/>
          </p:nvPr>
        </p:nvSpPr>
        <p:spPr>
          <a:xfrm>
            <a:off x="11632162" y="6453002"/>
            <a:ext cx="429207" cy="365125"/>
          </a:xfrm>
        </p:spPr>
        <p:txBody>
          <a:bodyPr/>
          <a:lstStyle/>
          <a:p>
            <a:pPr>
              <a:spcAft>
                <a:spcPts val="600"/>
              </a:spcAft>
            </a:pPr>
            <a:fld id="{CC057153-B650-4DEB-B370-79DDCFDCE934}" type="slidenum">
              <a:rPr lang="en-US" dirty="0"/>
              <a:pPr>
                <a:spcAft>
                  <a:spcPts val="600"/>
                </a:spcAft>
              </a:pPr>
              <a:t>22</a:t>
            </a:fld>
            <a:endParaRPr lang="en-US"/>
          </a:p>
        </p:txBody>
      </p:sp>
      <p:sp>
        <p:nvSpPr>
          <p:cNvPr id="5" name="TextBox 4">
            <a:extLst>
              <a:ext uri="{FF2B5EF4-FFF2-40B4-BE49-F238E27FC236}">
                <a16:creationId xmlns:a16="http://schemas.microsoft.com/office/drawing/2014/main" id="{C6C739A4-C47E-896C-92A3-EC8B2CFDDA24}"/>
              </a:ext>
            </a:extLst>
          </p:cNvPr>
          <p:cNvSpPr txBox="1"/>
          <p:nvPr/>
        </p:nvSpPr>
        <p:spPr>
          <a:xfrm>
            <a:off x="543536" y="1196047"/>
            <a:ext cx="5899796" cy="3847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800" dirty="0">
                <a:latin typeface="Baskerville Old Face" panose="02020602080505020303" pitchFamily="18" charset="0"/>
              </a:rPr>
              <a:t>Monitoring must occur </a:t>
            </a:r>
            <a:r>
              <a:rPr lang="en-US" sz="2800" b="1" dirty="0">
                <a:latin typeface="Baskerville Old Face" panose="02020602080505020303" pitchFamily="18" charset="0"/>
              </a:rPr>
              <a:t>3 times during the program year</a:t>
            </a:r>
            <a:r>
              <a:rPr lang="en-US" sz="2800" dirty="0">
                <a:latin typeface="Baskerville Old Face" panose="02020602080505020303" pitchFamily="18" charset="0"/>
              </a:rPr>
              <a:t>.</a:t>
            </a:r>
          </a:p>
          <a:p>
            <a:pPr marL="342900" indent="-342900">
              <a:buFont typeface="Arial" panose="020B0604020202020204" pitchFamily="34" charset="0"/>
              <a:buChar char="•"/>
            </a:pPr>
            <a:endParaRPr lang="en-US" sz="2800" dirty="0">
              <a:latin typeface="Baskerville Old Face" panose="02020602080505020303" pitchFamily="18" charset="0"/>
            </a:endParaRPr>
          </a:p>
          <a:p>
            <a:pPr marL="342900" indent="-342900">
              <a:buFont typeface="Arial" panose="020B0604020202020204" pitchFamily="34" charset="0"/>
              <a:buChar char="•"/>
            </a:pPr>
            <a:r>
              <a:rPr lang="en-US" sz="2800" dirty="0">
                <a:latin typeface="Baskerville Old Face" panose="02020602080505020303" pitchFamily="18" charset="0"/>
              </a:rPr>
              <a:t>At least </a:t>
            </a:r>
            <a:r>
              <a:rPr lang="en-US" sz="2800" b="1" dirty="0">
                <a:latin typeface="Baskerville Old Face" panose="02020602080505020303" pitchFamily="18" charset="0"/>
              </a:rPr>
              <a:t>1 review must include the Racial/Ethnic Data Report</a:t>
            </a:r>
            <a:r>
              <a:rPr lang="en-US" sz="2800" dirty="0">
                <a:latin typeface="Baskerville Old Face" panose="02020602080505020303" pitchFamily="18" charset="0"/>
              </a:rPr>
              <a:t>.</a:t>
            </a:r>
          </a:p>
          <a:p>
            <a:pPr marL="342900" indent="-342900">
              <a:buFont typeface="Arial" panose="020B0604020202020204" pitchFamily="34" charset="0"/>
              <a:buChar char="•"/>
            </a:pPr>
            <a:endParaRPr lang="en-US" sz="2800" dirty="0">
              <a:latin typeface="Baskerville Old Face" panose="02020602080505020303" pitchFamily="18" charset="0"/>
            </a:endParaRPr>
          </a:p>
          <a:p>
            <a:pPr marL="342900" indent="-342900">
              <a:buFont typeface="Arial" panose="020B0604020202020204" pitchFamily="34" charset="0"/>
              <a:buChar char="•"/>
            </a:pPr>
            <a:r>
              <a:rPr lang="en-US" sz="2800" dirty="0">
                <a:latin typeface="Baskerville Old Face" panose="02020602080505020303" pitchFamily="18" charset="0"/>
              </a:rPr>
              <a:t>Monitoring must be conducted by someone </a:t>
            </a:r>
            <a:r>
              <a:rPr lang="en-US" sz="2800" b="1" dirty="0">
                <a:latin typeface="Baskerville Old Face" panose="02020602080505020303" pitchFamily="18" charset="0"/>
              </a:rPr>
              <a:t>unaffiliated with the site</a:t>
            </a:r>
            <a:r>
              <a:rPr lang="en-US" sz="2800" dirty="0">
                <a:latin typeface="Baskerville Old Face" panose="02020602080505020303" pitchFamily="18" charset="0"/>
              </a:rPr>
              <a:t>.</a:t>
            </a:r>
          </a:p>
          <a:p>
            <a:endParaRPr lang="en-US" sz="2000" dirty="0">
              <a:latin typeface="Baskerville Old Face"/>
            </a:endParaRPr>
          </a:p>
        </p:txBody>
      </p:sp>
      <p:sp>
        <p:nvSpPr>
          <p:cNvPr id="7" name="Explosion: 14 Points 6">
            <a:extLst>
              <a:ext uri="{FF2B5EF4-FFF2-40B4-BE49-F238E27FC236}">
                <a16:creationId xmlns:a16="http://schemas.microsoft.com/office/drawing/2014/main" id="{62F2FCB9-D88B-032C-A551-AE8A2D27E5E2}"/>
              </a:ext>
            </a:extLst>
          </p:cNvPr>
          <p:cNvSpPr/>
          <p:nvPr/>
        </p:nvSpPr>
        <p:spPr>
          <a:xfrm>
            <a:off x="1280569" y="4727820"/>
            <a:ext cx="6218131" cy="2130180"/>
          </a:xfrm>
          <a:prstGeom prst="irregularSeal2">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400" dirty="0">
                <a:latin typeface="Baskerville Old Face" panose="02020602080505020303" pitchFamily="18" charset="0"/>
              </a:rPr>
              <a:t>Stipend Position </a:t>
            </a:r>
          </a:p>
        </p:txBody>
      </p:sp>
    </p:spTree>
    <p:extLst>
      <p:ext uri="{BB962C8B-B14F-4D97-AF65-F5344CB8AC3E}">
        <p14:creationId xmlns:p14="http://schemas.microsoft.com/office/powerpoint/2010/main" val="4094159541"/>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A530ABE-6A47-636E-1C81-813756681095}"/>
              </a:ext>
            </a:extLst>
          </p:cNvPr>
          <p:cNvSpPr>
            <a:spLocks noGrp="1"/>
          </p:cNvSpPr>
          <p:nvPr>
            <p:ph type="dt" sz="half" idx="10"/>
          </p:nvPr>
        </p:nvSpPr>
        <p:spPr/>
        <p:txBody>
          <a:bodyPr/>
          <a:lstStyle/>
          <a:p>
            <a:fld id="{53A450FE-E414-4483-A70A-63917F3FFC71}" type="datetime1">
              <a:rPr lang="en-US"/>
              <a:t>1/12/2026</a:t>
            </a:fld>
            <a:endParaRPr lang="en-US"/>
          </a:p>
        </p:txBody>
      </p:sp>
      <p:sp>
        <p:nvSpPr>
          <p:cNvPr id="6" name="Footer Placeholder 5">
            <a:extLst>
              <a:ext uri="{FF2B5EF4-FFF2-40B4-BE49-F238E27FC236}">
                <a16:creationId xmlns:a16="http://schemas.microsoft.com/office/drawing/2014/main" id="{37C829C0-69DC-DA75-4EC6-98A06B72EA44}"/>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ED144B95-DD62-1792-ACDA-F9C82ED1C431}"/>
              </a:ext>
            </a:extLst>
          </p:cNvPr>
          <p:cNvSpPr>
            <a:spLocks noGrp="1"/>
          </p:cNvSpPr>
          <p:nvPr>
            <p:ph type="sldNum" sz="quarter" idx="12"/>
          </p:nvPr>
        </p:nvSpPr>
        <p:spPr/>
        <p:txBody>
          <a:bodyPr/>
          <a:lstStyle/>
          <a:p>
            <a:fld id="{CC057153-B650-4DEB-B370-79DDCFDCE934}" type="slidenum">
              <a:rPr lang="en-US" dirty="0"/>
              <a:t>23</a:t>
            </a:fld>
            <a:endParaRPr lang="en-US"/>
          </a:p>
        </p:txBody>
      </p:sp>
      <p:pic>
        <p:nvPicPr>
          <p:cNvPr id="9" name="Content Placeholder 8" descr="A close-up of a form&#10;&#10;AI-generated content may be incorrect.">
            <a:extLst>
              <a:ext uri="{FF2B5EF4-FFF2-40B4-BE49-F238E27FC236}">
                <a16:creationId xmlns:a16="http://schemas.microsoft.com/office/drawing/2014/main" id="{3FA35986-FA6C-3F7C-9794-4F2115AC445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849179" y="201505"/>
            <a:ext cx="8493642" cy="6251497"/>
          </a:xfrm>
        </p:spPr>
      </p:pic>
    </p:spTree>
    <p:extLst>
      <p:ext uri="{BB962C8B-B14F-4D97-AF65-F5344CB8AC3E}">
        <p14:creationId xmlns:p14="http://schemas.microsoft.com/office/powerpoint/2010/main" val="3767365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BA9C0-73CE-B4C2-7EA7-E36D1A0203DA}"/>
              </a:ext>
            </a:extLst>
          </p:cNvPr>
          <p:cNvSpPr>
            <a:spLocks noGrp="1"/>
          </p:cNvSpPr>
          <p:nvPr>
            <p:ph type="title"/>
          </p:nvPr>
        </p:nvSpPr>
        <p:spPr/>
        <p:txBody>
          <a:bodyPr/>
          <a:lstStyle/>
          <a:p>
            <a:r>
              <a:rPr lang="en-US">
                <a:latin typeface="Baskerville Old Face"/>
              </a:rPr>
              <a:t>FBA Reports to DEED  </a:t>
            </a:r>
          </a:p>
        </p:txBody>
      </p:sp>
      <p:sp>
        <p:nvSpPr>
          <p:cNvPr id="4" name="Date Placeholder 3">
            <a:extLst>
              <a:ext uri="{FF2B5EF4-FFF2-40B4-BE49-F238E27FC236}">
                <a16:creationId xmlns:a16="http://schemas.microsoft.com/office/drawing/2014/main" id="{2129EF1F-32FD-DA14-976F-BDFC8E1ED98C}"/>
              </a:ext>
            </a:extLst>
          </p:cNvPr>
          <p:cNvSpPr>
            <a:spLocks noGrp="1"/>
          </p:cNvSpPr>
          <p:nvPr>
            <p:ph type="dt" sz="half" idx="10"/>
          </p:nvPr>
        </p:nvSpPr>
        <p:spPr/>
        <p:txBody>
          <a:bodyPr/>
          <a:lstStyle/>
          <a:p>
            <a:fld id="{F21D6FAE-E871-415B-9CDB-3313767570B0}" type="datetime1">
              <a:rPr lang="en-US"/>
              <a:t>1/12/2026</a:t>
            </a:fld>
            <a:endParaRPr lang="en-US"/>
          </a:p>
        </p:txBody>
      </p:sp>
      <p:sp>
        <p:nvSpPr>
          <p:cNvPr id="5" name="Footer Placeholder 4">
            <a:extLst>
              <a:ext uri="{FF2B5EF4-FFF2-40B4-BE49-F238E27FC236}">
                <a16:creationId xmlns:a16="http://schemas.microsoft.com/office/drawing/2014/main" id="{A0D5944D-080D-6D30-56F4-A57C11BC499C}"/>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31857D83-6097-C9D2-0A7A-7E5CBF6592D4}"/>
              </a:ext>
            </a:extLst>
          </p:cNvPr>
          <p:cNvSpPr>
            <a:spLocks noGrp="1"/>
          </p:cNvSpPr>
          <p:nvPr>
            <p:ph type="sldNum" sz="quarter" idx="12"/>
          </p:nvPr>
        </p:nvSpPr>
        <p:spPr/>
        <p:txBody>
          <a:bodyPr/>
          <a:lstStyle/>
          <a:p>
            <a:fld id="{CC057153-B650-4DEB-B370-79DDCFDCE934}" type="slidenum">
              <a:rPr lang="en-US" dirty="0"/>
              <a:t>24</a:t>
            </a:fld>
            <a:endParaRPr lang="en-US"/>
          </a:p>
        </p:txBody>
      </p:sp>
      <p:pic>
        <p:nvPicPr>
          <p:cNvPr id="8" name="Picture 7" descr="A logo for a school&#10;&#10;Description automatically generated">
            <a:extLst>
              <a:ext uri="{FF2B5EF4-FFF2-40B4-BE49-F238E27FC236}">
                <a16:creationId xmlns:a16="http://schemas.microsoft.com/office/drawing/2014/main" id="{4D145237-794F-C7DB-EC60-0746BE05B0E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359075" y="1490130"/>
            <a:ext cx="4592084" cy="4830211"/>
          </a:xfrm>
          <a:prstGeom prst="rect">
            <a:avLst/>
          </a:prstGeom>
        </p:spPr>
      </p:pic>
      <p:sp>
        <p:nvSpPr>
          <p:cNvPr id="9" name="TextBox 8">
            <a:extLst>
              <a:ext uri="{FF2B5EF4-FFF2-40B4-BE49-F238E27FC236}">
                <a16:creationId xmlns:a16="http://schemas.microsoft.com/office/drawing/2014/main" id="{65FE3304-6FB2-5254-C1AD-DD5B7688EA63}"/>
              </a:ext>
            </a:extLst>
          </p:cNvPr>
          <p:cNvSpPr txBox="1"/>
          <p:nvPr/>
        </p:nvSpPr>
        <p:spPr>
          <a:xfrm>
            <a:off x="6897584" y="1585467"/>
            <a:ext cx="474658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Baskerville Old Face"/>
              </a:rPr>
              <a:t>What does DEED care about?</a:t>
            </a:r>
            <a:endParaRPr lang="en-US" sz="2800">
              <a:latin typeface="Baskerville Old Face"/>
            </a:endParaRPr>
          </a:p>
          <a:p>
            <a:endParaRPr lang="en-US" sz="2800" b="1">
              <a:latin typeface="Baskerville Old Face"/>
            </a:endParaRPr>
          </a:p>
          <a:p>
            <a:r>
              <a:rPr lang="en-US" sz="2800" b="1">
                <a:latin typeface="Baskerville Old Face"/>
              </a:rPr>
              <a:t>What happens if there are deficiencies?</a:t>
            </a:r>
            <a:endParaRPr lang="en-US" sz="2800">
              <a:latin typeface="Baskerville Old Face"/>
            </a:endParaRPr>
          </a:p>
          <a:p>
            <a:endParaRPr lang="en-US" sz="2800" b="1">
              <a:latin typeface="Baskerville Old Face"/>
            </a:endParaRPr>
          </a:p>
          <a:p>
            <a:endParaRPr lang="en-US" sz="2800" b="1">
              <a:latin typeface="Baskerville Old Face"/>
            </a:endParaRPr>
          </a:p>
        </p:txBody>
      </p:sp>
    </p:spTree>
    <p:extLst>
      <p:ext uri="{BB962C8B-B14F-4D97-AF65-F5344CB8AC3E}">
        <p14:creationId xmlns:p14="http://schemas.microsoft.com/office/powerpoint/2010/main" val="3962681430"/>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5082D-A827-25F5-20E0-A9F87F16F666}"/>
              </a:ext>
            </a:extLst>
          </p:cNvPr>
          <p:cNvSpPr>
            <a:spLocks noGrp="1"/>
          </p:cNvSpPr>
          <p:nvPr>
            <p:ph type="title"/>
          </p:nvPr>
        </p:nvSpPr>
        <p:spPr>
          <a:xfrm>
            <a:off x="3696897" y="225511"/>
            <a:ext cx="4152378" cy="1862096"/>
          </a:xfrm>
        </p:spPr>
        <p:txBody>
          <a:bodyPr vert="horz" lIns="91440" tIns="45720" rIns="91440" bIns="45720" rtlCol="0" anchor="b">
            <a:noAutofit/>
          </a:bodyPr>
          <a:lstStyle/>
          <a:p>
            <a:pPr algn="ctr"/>
            <a:r>
              <a:rPr lang="en-US" sz="4000" kern="1200">
                <a:latin typeface="Baskerville Old Face"/>
              </a:rPr>
              <a:t>Meal</a:t>
            </a:r>
            <a:r>
              <a:rPr lang="en-US" sz="4000" kern="1200">
                <a:solidFill>
                  <a:schemeClr val="bg1"/>
                </a:solidFill>
                <a:latin typeface="Baskerville Old Face"/>
              </a:rPr>
              <a:t> </a:t>
            </a:r>
            <a:r>
              <a:rPr lang="en-US" sz="4000" kern="1200">
                <a:latin typeface="Baskerville Old Face"/>
              </a:rPr>
              <a:t>Delivery and Ordering Requirements</a:t>
            </a:r>
          </a:p>
        </p:txBody>
      </p:sp>
      <p:pic>
        <p:nvPicPr>
          <p:cNvPr id="4" name="Content Placeholder 3" descr="Shipping to Alaska Since 1954 | Lynden">
            <a:extLst>
              <a:ext uri="{FF2B5EF4-FFF2-40B4-BE49-F238E27FC236}">
                <a16:creationId xmlns:a16="http://schemas.microsoft.com/office/drawing/2014/main" id="{AC150970-4AD9-87D3-DE8F-E15DC3D91EA8}"/>
              </a:ext>
            </a:extLst>
          </p:cNvPr>
          <p:cNvPicPr>
            <a:picLocks noGrp="1" noChangeAspect="1"/>
          </p:cNvPicPr>
          <p:nvPr>
            <p:ph idx="1"/>
          </p:nvPr>
        </p:nvPicPr>
        <p:blipFill>
          <a:blip r:embed="rId3"/>
          <a:srcRect l="25946" r="8081" b="2"/>
          <a:stretch/>
        </p:blipFill>
        <p:spPr>
          <a:xfrm>
            <a:off x="8281916" y="1"/>
            <a:ext cx="3910084" cy="3333747"/>
          </a:xfrm>
          <a:custGeom>
            <a:avLst/>
            <a:gdLst/>
            <a:ahLst/>
            <a:cxnLst/>
            <a:rect l="l" t="t" r="r" b="b"/>
            <a:pathLst>
              <a:path w="3910084" h="3333747">
                <a:moveTo>
                  <a:pt x="118775" y="0"/>
                </a:moveTo>
                <a:lnTo>
                  <a:pt x="3910084" y="0"/>
                </a:lnTo>
                <a:lnTo>
                  <a:pt x="3910084" y="3333747"/>
                </a:lnTo>
                <a:lnTo>
                  <a:pt x="203835" y="3333747"/>
                </a:lnTo>
                <a:lnTo>
                  <a:pt x="0" y="803615"/>
                </a:lnTo>
                <a:close/>
              </a:path>
            </a:pathLst>
          </a:custGeom>
        </p:spPr>
      </p:pic>
      <p:pic>
        <p:nvPicPr>
          <p:cNvPr id="6" name="Picture 5" descr="A truck parked in the snow&#10;&#10;Description automatically generated">
            <a:extLst>
              <a:ext uri="{FF2B5EF4-FFF2-40B4-BE49-F238E27FC236}">
                <a16:creationId xmlns:a16="http://schemas.microsoft.com/office/drawing/2014/main" id="{8ABFF8E0-268B-59A5-A040-7D28F0E4F924}"/>
              </a:ext>
            </a:extLst>
          </p:cNvPr>
          <p:cNvPicPr>
            <a:picLocks noChangeAspect="1"/>
          </p:cNvPicPr>
          <p:nvPr/>
        </p:nvPicPr>
        <p:blipFill>
          <a:blip r:embed="rId4"/>
          <a:srcRect l="18852" r="2664" b="-580"/>
          <a:stretch/>
        </p:blipFill>
        <p:spPr>
          <a:xfrm>
            <a:off x="20" y="10"/>
            <a:ext cx="3690882" cy="3333740"/>
          </a:xfrm>
          <a:custGeom>
            <a:avLst/>
            <a:gdLst/>
            <a:ahLst/>
            <a:cxnLst/>
            <a:rect l="l" t="t" r="r" b="b"/>
            <a:pathLst>
              <a:path w="3690902" h="3333750">
                <a:moveTo>
                  <a:pt x="0" y="0"/>
                </a:moveTo>
                <a:lnTo>
                  <a:pt x="2996382" y="0"/>
                </a:lnTo>
                <a:lnTo>
                  <a:pt x="3563333" y="1750276"/>
                </a:lnTo>
                <a:lnTo>
                  <a:pt x="3690902" y="3333750"/>
                </a:lnTo>
                <a:lnTo>
                  <a:pt x="0" y="3333750"/>
                </a:lnTo>
                <a:close/>
              </a:path>
            </a:pathLst>
          </a:custGeom>
        </p:spPr>
      </p:pic>
      <p:pic>
        <p:nvPicPr>
          <p:cNvPr id="7" name="Picture 6">
            <a:extLst>
              <a:ext uri="{FF2B5EF4-FFF2-40B4-BE49-F238E27FC236}">
                <a16:creationId xmlns:a16="http://schemas.microsoft.com/office/drawing/2014/main" id="{3F991B7C-5817-3E32-0397-E950FF55E22F}"/>
              </a:ext>
            </a:extLst>
          </p:cNvPr>
          <p:cNvPicPr>
            <a:picLocks noChangeAspect="1"/>
          </p:cNvPicPr>
          <p:nvPr/>
        </p:nvPicPr>
        <p:blipFill>
          <a:blip r:embed="rId5"/>
          <a:srcRect l="5166" r="11853"/>
          <a:stretch/>
        </p:blipFill>
        <p:spPr>
          <a:xfrm>
            <a:off x="20" y="3524255"/>
            <a:ext cx="3910064" cy="3333745"/>
          </a:xfrm>
          <a:custGeom>
            <a:avLst/>
            <a:gdLst/>
            <a:ahLst/>
            <a:cxnLst/>
            <a:rect l="l" t="t" r="r" b="b"/>
            <a:pathLst>
              <a:path w="3910084" h="3333745">
                <a:moveTo>
                  <a:pt x="0" y="0"/>
                </a:moveTo>
                <a:lnTo>
                  <a:pt x="3706250" y="0"/>
                </a:lnTo>
                <a:lnTo>
                  <a:pt x="3910084" y="2530130"/>
                </a:lnTo>
                <a:lnTo>
                  <a:pt x="3791309" y="3333745"/>
                </a:lnTo>
                <a:lnTo>
                  <a:pt x="0" y="3333745"/>
                </a:lnTo>
                <a:close/>
              </a:path>
            </a:pathLst>
          </a:custGeom>
        </p:spPr>
      </p:pic>
      <p:pic>
        <p:nvPicPr>
          <p:cNvPr id="5" name="Picture 4" descr="Hovercraft on the Alaska Slope 2018">
            <a:extLst>
              <a:ext uri="{FF2B5EF4-FFF2-40B4-BE49-F238E27FC236}">
                <a16:creationId xmlns:a16="http://schemas.microsoft.com/office/drawing/2014/main" id="{797CDCB7-7F96-7542-E752-7C003BCE16AA}"/>
              </a:ext>
            </a:extLst>
          </p:cNvPr>
          <p:cNvPicPr>
            <a:picLocks noChangeAspect="1"/>
          </p:cNvPicPr>
          <p:nvPr/>
        </p:nvPicPr>
        <p:blipFill>
          <a:blip r:embed="rId6"/>
          <a:srcRect l="23310" r="13745" b="-2"/>
          <a:stretch/>
        </p:blipFill>
        <p:spPr>
          <a:xfrm>
            <a:off x="8504168" y="3562350"/>
            <a:ext cx="3687832" cy="3295650"/>
          </a:xfrm>
          <a:custGeom>
            <a:avLst/>
            <a:gdLst/>
            <a:ahLst/>
            <a:cxnLst/>
            <a:rect l="l" t="t" r="r" b="b"/>
            <a:pathLst>
              <a:path w="3687832" h="3295650">
                <a:moveTo>
                  <a:pt x="3687832" y="0"/>
                </a:moveTo>
                <a:lnTo>
                  <a:pt x="3687832" y="3295650"/>
                </a:lnTo>
                <a:lnTo>
                  <a:pt x="691450" y="3295650"/>
                </a:lnTo>
                <a:lnTo>
                  <a:pt x="124499" y="1545374"/>
                </a:lnTo>
                <a:lnTo>
                  <a:pt x="0" y="1"/>
                </a:lnTo>
                <a:close/>
              </a:path>
            </a:pathLst>
          </a:custGeom>
        </p:spPr>
      </p:pic>
      <p:sp>
        <p:nvSpPr>
          <p:cNvPr id="8" name="TextBox 7">
            <a:extLst>
              <a:ext uri="{FF2B5EF4-FFF2-40B4-BE49-F238E27FC236}">
                <a16:creationId xmlns:a16="http://schemas.microsoft.com/office/drawing/2014/main" id="{C214607B-F5C7-5CCE-43D6-357478C86E22}"/>
              </a:ext>
            </a:extLst>
          </p:cNvPr>
          <p:cNvSpPr txBox="1"/>
          <p:nvPr/>
        </p:nvSpPr>
        <p:spPr>
          <a:xfrm>
            <a:off x="4192478" y="2089162"/>
            <a:ext cx="3496848" cy="424731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Baskerville Old Face"/>
              </a:rPr>
              <a:t>Bypass Sites will receive 1,100lbs orders </a:t>
            </a:r>
          </a:p>
          <a:p>
            <a:pPr algn="ctr"/>
            <a:endParaRPr lang="en-US">
              <a:latin typeface="Baskerville Old Face"/>
            </a:endParaRPr>
          </a:p>
          <a:p>
            <a:pPr algn="ctr"/>
            <a:r>
              <a:rPr lang="en-US">
                <a:latin typeface="Baskerville Old Face"/>
              </a:rPr>
              <a:t>Sites must put in meal requests to a member of the child nutrition team at the FBA</a:t>
            </a:r>
          </a:p>
          <a:p>
            <a:pPr algn="ctr"/>
            <a:endParaRPr lang="en-US">
              <a:latin typeface="Baskerville Old Face"/>
            </a:endParaRPr>
          </a:p>
          <a:p>
            <a:pPr algn="ctr"/>
            <a:r>
              <a:rPr lang="en-US" b="1" u="sng">
                <a:latin typeface="Baskerville Old Face"/>
              </a:rPr>
              <a:t>Timeline from request: </a:t>
            </a:r>
          </a:p>
          <a:p>
            <a:pPr algn="ctr"/>
            <a:r>
              <a:rPr lang="en-US" b="1">
                <a:latin typeface="Baskerville Old Face"/>
              </a:rPr>
              <a:t>1-3 Days:</a:t>
            </a:r>
            <a:r>
              <a:rPr lang="en-US">
                <a:latin typeface="Baskerville Old Face"/>
              </a:rPr>
              <a:t> Order put into warehousing ordering system </a:t>
            </a:r>
          </a:p>
          <a:p>
            <a:pPr algn="ctr"/>
            <a:r>
              <a:rPr lang="en-US" b="1">
                <a:latin typeface="Baskerville Old Face"/>
              </a:rPr>
              <a:t>8-10 Days:</a:t>
            </a:r>
            <a:r>
              <a:rPr lang="en-US">
                <a:latin typeface="Baskerville Old Face"/>
              </a:rPr>
              <a:t> FBA Warehouse Team picks order and delivers to shipping company</a:t>
            </a:r>
          </a:p>
          <a:p>
            <a:pPr algn="ctr"/>
            <a:r>
              <a:rPr lang="en-US" b="1">
                <a:latin typeface="Baskerville Old Face"/>
              </a:rPr>
              <a:t>11-24 Days:</a:t>
            </a:r>
            <a:r>
              <a:rPr lang="en-US">
                <a:latin typeface="Baskerville Old Face"/>
              </a:rPr>
              <a:t> Meals with shipping company in transit</a:t>
            </a:r>
          </a:p>
        </p:txBody>
      </p:sp>
    </p:spTree>
    <p:extLst>
      <p:ext uri="{BB962C8B-B14F-4D97-AF65-F5344CB8AC3E}">
        <p14:creationId xmlns:p14="http://schemas.microsoft.com/office/powerpoint/2010/main" val="3855265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D728A-80CE-5003-8D43-F531AF439A50}"/>
              </a:ext>
            </a:extLst>
          </p:cNvPr>
          <p:cNvSpPr>
            <a:spLocks noGrp="1"/>
          </p:cNvSpPr>
          <p:nvPr>
            <p:ph type="title"/>
          </p:nvPr>
        </p:nvSpPr>
        <p:spPr>
          <a:xfrm>
            <a:off x="6521743" y="462376"/>
            <a:ext cx="5118295" cy="1247276"/>
          </a:xfrm>
        </p:spPr>
        <p:txBody>
          <a:bodyPr>
            <a:normAutofit/>
          </a:bodyPr>
          <a:lstStyle/>
          <a:p>
            <a:r>
              <a:rPr lang="en-US" sz="4800">
                <a:latin typeface="Baskerville Old Face"/>
              </a:rPr>
              <a:t>Questions??</a:t>
            </a:r>
          </a:p>
        </p:txBody>
      </p:sp>
      <p:sp>
        <p:nvSpPr>
          <p:cNvPr id="4" name="Date Placeholder 3">
            <a:extLst>
              <a:ext uri="{FF2B5EF4-FFF2-40B4-BE49-F238E27FC236}">
                <a16:creationId xmlns:a16="http://schemas.microsoft.com/office/drawing/2014/main" id="{B014DA66-D0F7-8673-6FD4-6CB9D1D50DD3}"/>
              </a:ext>
            </a:extLst>
          </p:cNvPr>
          <p:cNvSpPr>
            <a:spLocks noGrp="1"/>
          </p:cNvSpPr>
          <p:nvPr>
            <p:ph type="dt" sz="half" idx="10"/>
          </p:nvPr>
        </p:nvSpPr>
        <p:spPr/>
        <p:txBody>
          <a:bodyPr/>
          <a:lstStyle/>
          <a:p>
            <a:fld id="{205661E0-E25E-4236-A891-09A73859C65D}" type="datetime1">
              <a:rPr lang="en-US"/>
              <a:t>1/12/2026</a:t>
            </a:fld>
            <a:endParaRPr lang="en-US"/>
          </a:p>
        </p:txBody>
      </p:sp>
      <p:sp>
        <p:nvSpPr>
          <p:cNvPr id="5" name="Footer Placeholder 4">
            <a:extLst>
              <a:ext uri="{FF2B5EF4-FFF2-40B4-BE49-F238E27FC236}">
                <a16:creationId xmlns:a16="http://schemas.microsoft.com/office/drawing/2014/main" id="{A0083AC6-6799-D6CF-5A24-E439847EF864}"/>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B2BA683C-01D3-FE1F-238E-7208387F3077}"/>
              </a:ext>
            </a:extLst>
          </p:cNvPr>
          <p:cNvSpPr>
            <a:spLocks noGrp="1"/>
          </p:cNvSpPr>
          <p:nvPr>
            <p:ph type="sldNum" sz="quarter" idx="12"/>
          </p:nvPr>
        </p:nvSpPr>
        <p:spPr/>
        <p:txBody>
          <a:bodyPr/>
          <a:lstStyle/>
          <a:p>
            <a:fld id="{CC057153-B650-4DEB-B370-79DDCFDCE934}" type="slidenum">
              <a:rPr lang="en-US" dirty="0"/>
              <a:t>26</a:t>
            </a:fld>
            <a:endParaRPr lang="en-US"/>
          </a:p>
        </p:txBody>
      </p:sp>
    </p:spTree>
    <p:extLst>
      <p:ext uri="{BB962C8B-B14F-4D97-AF65-F5344CB8AC3E}">
        <p14:creationId xmlns:p14="http://schemas.microsoft.com/office/powerpoint/2010/main" val="2249423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4EA5D-A338-B927-6AE5-0C7E67C158D4}"/>
              </a:ext>
            </a:extLst>
          </p:cNvPr>
          <p:cNvSpPr>
            <a:spLocks noGrp="1"/>
          </p:cNvSpPr>
          <p:nvPr>
            <p:ph type="title"/>
          </p:nvPr>
        </p:nvSpPr>
        <p:spPr>
          <a:xfrm>
            <a:off x="612648" y="548640"/>
            <a:ext cx="10741152" cy="1132258"/>
          </a:xfrm>
        </p:spPr>
        <p:txBody>
          <a:bodyPr anchor="t">
            <a:normAutofit/>
          </a:bodyPr>
          <a:lstStyle/>
          <a:p>
            <a:r>
              <a:rPr lang="en-US">
                <a:latin typeface="Baskerville Old Face"/>
              </a:rPr>
              <a:t>Thank you and any questions please reach out! </a:t>
            </a:r>
          </a:p>
        </p:txBody>
      </p:sp>
      <p:pic>
        <p:nvPicPr>
          <p:cNvPr id="4" name="Picture 3" descr="A wooden dock on a lake with mountains in the background&#10;&#10;Description automatically generated">
            <a:extLst>
              <a:ext uri="{FF2B5EF4-FFF2-40B4-BE49-F238E27FC236}">
                <a16:creationId xmlns:a16="http://schemas.microsoft.com/office/drawing/2014/main" id="{DE18FD3F-463C-5F4E-77E7-EDC747E55194}"/>
              </a:ext>
            </a:extLst>
          </p:cNvPr>
          <p:cNvPicPr>
            <a:picLocks noChangeAspect="1"/>
          </p:cNvPicPr>
          <p:nvPr/>
        </p:nvPicPr>
        <p:blipFill>
          <a:blip r:embed="rId2"/>
          <a:stretch>
            <a:fillRect/>
          </a:stretch>
        </p:blipFill>
        <p:spPr>
          <a:xfrm>
            <a:off x="281969" y="1138045"/>
            <a:ext cx="6317409" cy="4734463"/>
          </a:xfrm>
          <a:prstGeom prst="rect">
            <a:avLst/>
          </a:prstGeom>
          <a:noFill/>
        </p:spPr>
      </p:pic>
      <p:sp>
        <p:nvSpPr>
          <p:cNvPr id="3" name="Content Placeholder 2">
            <a:extLst>
              <a:ext uri="{FF2B5EF4-FFF2-40B4-BE49-F238E27FC236}">
                <a16:creationId xmlns:a16="http://schemas.microsoft.com/office/drawing/2014/main" id="{693388C6-A852-134E-8696-A7AEF70F2803}"/>
              </a:ext>
            </a:extLst>
          </p:cNvPr>
          <p:cNvSpPr>
            <a:spLocks noGrp="1"/>
          </p:cNvSpPr>
          <p:nvPr>
            <p:ph sz="half" idx="2"/>
          </p:nvPr>
        </p:nvSpPr>
        <p:spPr>
          <a:xfrm>
            <a:off x="6962955" y="1207399"/>
            <a:ext cx="5224732" cy="4710771"/>
          </a:xfrm>
        </p:spPr>
        <p:txBody>
          <a:bodyPr vert="horz" lIns="91440" tIns="45720" rIns="91440" bIns="45720" rtlCol="0" anchor="t">
            <a:noAutofit/>
          </a:bodyPr>
          <a:lstStyle/>
          <a:p>
            <a:pPr marL="0" indent="0">
              <a:lnSpc>
                <a:spcPct val="110000"/>
              </a:lnSpc>
              <a:spcBef>
                <a:spcPts val="1200"/>
              </a:spcBef>
              <a:buNone/>
            </a:pPr>
            <a:r>
              <a:rPr lang="en-US" sz="1800" b="1" dirty="0">
                <a:latin typeface="Baskerville Old Face"/>
              </a:rPr>
              <a:t>Enrique Ramirez</a:t>
            </a:r>
            <a:endParaRPr lang="en-US" sz="1800" dirty="0">
              <a:latin typeface="Baskerville Old Face"/>
            </a:endParaRPr>
          </a:p>
          <a:p>
            <a:pPr marL="0" indent="0">
              <a:lnSpc>
                <a:spcPct val="110000"/>
              </a:lnSpc>
              <a:spcBef>
                <a:spcPts val="1200"/>
              </a:spcBef>
              <a:buNone/>
            </a:pPr>
            <a:r>
              <a:rPr lang="en-US" sz="1800" i="1" dirty="0">
                <a:latin typeface="Baskerville Old Face"/>
              </a:rPr>
              <a:t>Child Nutrition Program Coordinator</a:t>
            </a:r>
            <a:endParaRPr lang="en-US" sz="1800" dirty="0">
              <a:latin typeface="Baskerville Old Face"/>
            </a:endParaRPr>
          </a:p>
          <a:p>
            <a:pPr marL="0" indent="0">
              <a:lnSpc>
                <a:spcPct val="110000"/>
              </a:lnSpc>
              <a:spcBef>
                <a:spcPts val="1200"/>
              </a:spcBef>
              <a:buNone/>
            </a:pPr>
            <a:r>
              <a:rPr lang="en-US" sz="1800" dirty="0">
                <a:latin typeface="Baskerville Old Face"/>
                <a:hlinkClick r:id="rId3"/>
              </a:rPr>
              <a:t>eramirez@foodbankofalaska.org</a:t>
            </a:r>
            <a:endParaRPr lang="en-US" sz="1800" dirty="0">
              <a:latin typeface="Baskerville Old Face"/>
            </a:endParaRPr>
          </a:p>
          <a:p>
            <a:pPr marL="0" indent="0">
              <a:lnSpc>
                <a:spcPct val="110000"/>
              </a:lnSpc>
              <a:spcBef>
                <a:spcPts val="1200"/>
              </a:spcBef>
              <a:buNone/>
            </a:pPr>
            <a:r>
              <a:rPr lang="en-US" sz="1800" dirty="0">
                <a:latin typeface="Baskerville Old Face"/>
              </a:rPr>
              <a:t>(907)-222-3115</a:t>
            </a:r>
          </a:p>
          <a:p>
            <a:pPr marL="0" indent="0">
              <a:lnSpc>
                <a:spcPct val="110000"/>
              </a:lnSpc>
              <a:spcBef>
                <a:spcPts val="1200"/>
              </a:spcBef>
              <a:buNone/>
            </a:pPr>
            <a:r>
              <a:rPr lang="en-US" sz="1800" b="1" dirty="0">
                <a:latin typeface="Baskerville Old Face"/>
              </a:rPr>
              <a:t>Janee Wilson</a:t>
            </a:r>
          </a:p>
          <a:p>
            <a:pPr marL="0" indent="0">
              <a:lnSpc>
                <a:spcPct val="110000"/>
              </a:lnSpc>
              <a:spcBef>
                <a:spcPts val="1200"/>
              </a:spcBef>
              <a:buNone/>
            </a:pPr>
            <a:r>
              <a:rPr lang="en-US" sz="1800" i="1" dirty="0">
                <a:latin typeface="Baskerville Old Face"/>
              </a:rPr>
              <a:t> Children Nutrition Program Coordinator</a:t>
            </a:r>
            <a:endParaRPr lang="en-US" sz="1800" dirty="0">
              <a:latin typeface="Baskerville Old Face"/>
            </a:endParaRPr>
          </a:p>
          <a:p>
            <a:pPr marL="0" indent="0">
              <a:lnSpc>
                <a:spcPct val="110000"/>
              </a:lnSpc>
              <a:spcBef>
                <a:spcPts val="1200"/>
              </a:spcBef>
              <a:buNone/>
            </a:pPr>
            <a:r>
              <a:rPr lang="en-US" sz="1800" dirty="0">
                <a:latin typeface="Baskerville Old Face"/>
                <a:hlinkClick r:id="rId4"/>
              </a:rPr>
              <a:t>jwilson@foodbankofalaska.org</a:t>
            </a:r>
            <a:endParaRPr lang="en-US" sz="1800" dirty="0">
              <a:latin typeface="Baskerville Old Face"/>
            </a:endParaRPr>
          </a:p>
          <a:p>
            <a:pPr marL="0" indent="0">
              <a:lnSpc>
                <a:spcPct val="110000"/>
              </a:lnSpc>
              <a:spcBef>
                <a:spcPts val="1200"/>
              </a:spcBef>
              <a:buNone/>
            </a:pPr>
            <a:r>
              <a:rPr lang="en-US" sz="1800" dirty="0">
                <a:latin typeface="Baskerville Old Face"/>
              </a:rPr>
              <a:t>(907)-222-3107</a:t>
            </a:r>
          </a:p>
          <a:p>
            <a:pPr marL="0" indent="0">
              <a:lnSpc>
                <a:spcPct val="110000"/>
              </a:lnSpc>
              <a:spcBef>
                <a:spcPts val="1200"/>
              </a:spcBef>
              <a:buNone/>
            </a:pPr>
            <a:r>
              <a:rPr lang="en-US" sz="1800" b="1" dirty="0">
                <a:latin typeface="Baskerville Old Face"/>
              </a:rPr>
              <a:t>Gillian McPherson </a:t>
            </a:r>
            <a:endParaRPr lang="en-US" sz="1800" dirty="0">
              <a:latin typeface="Baskerville Old Face"/>
            </a:endParaRPr>
          </a:p>
          <a:p>
            <a:pPr marL="0" indent="0">
              <a:lnSpc>
                <a:spcPct val="110000"/>
              </a:lnSpc>
              <a:spcBef>
                <a:spcPts val="1200"/>
              </a:spcBef>
              <a:buNone/>
            </a:pPr>
            <a:r>
              <a:rPr lang="en-US" sz="1800" i="1" dirty="0">
                <a:latin typeface="Baskerville Old Face"/>
              </a:rPr>
              <a:t>Child Nutrition Manager </a:t>
            </a:r>
            <a:endParaRPr lang="en-US" sz="1800" dirty="0">
              <a:latin typeface="Baskerville Old Face"/>
            </a:endParaRPr>
          </a:p>
          <a:p>
            <a:pPr marL="0" indent="0">
              <a:lnSpc>
                <a:spcPct val="110000"/>
              </a:lnSpc>
              <a:spcBef>
                <a:spcPts val="1200"/>
              </a:spcBef>
              <a:buNone/>
            </a:pPr>
            <a:r>
              <a:rPr lang="en-US" sz="1800" dirty="0">
                <a:latin typeface="Baskerville Old Face"/>
                <a:hlinkClick r:id="rId3"/>
              </a:rPr>
              <a:t>gmcpherson@foodbankofalaska.org</a:t>
            </a:r>
            <a:endParaRPr lang="en-US" sz="1800" dirty="0">
              <a:latin typeface="Baskerville Old Face"/>
            </a:endParaRPr>
          </a:p>
          <a:p>
            <a:pPr marL="0" indent="0">
              <a:lnSpc>
                <a:spcPct val="110000"/>
              </a:lnSpc>
              <a:spcBef>
                <a:spcPts val="1200"/>
              </a:spcBef>
              <a:buNone/>
            </a:pPr>
            <a:r>
              <a:rPr lang="en-US" sz="1800" dirty="0">
                <a:latin typeface="Baskerville Old Face"/>
              </a:rPr>
              <a:t>(907)-222-3105</a:t>
            </a:r>
          </a:p>
          <a:p>
            <a:pPr marL="0" indent="0">
              <a:lnSpc>
                <a:spcPct val="110000"/>
              </a:lnSpc>
              <a:buNone/>
            </a:pPr>
            <a:endParaRPr lang="en-US" sz="1100">
              <a:latin typeface="Baskerville Old Face"/>
            </a:endParaRPr>
          </a:p>
        </p:txBody>
      </p:sp>
      <p:sp>
        <p:nvSpPr>
          <p:cNvPr id="9" name="Date Placeholder 4">
            <a:extLst>
              <a:ext uri="{FF2B5EF4-FFF2-40B4-BE49-F238E27FC236}">
                <a16:creationId xmlns:a16="http://schemas.microsoft.com/office/drawing/2014/main" id="{2C7D430D-2C3F-6285-B67E-68A5755B3803}"/>
              </a:ext>
            </a:extLst>
          </p:cNvPr>
          <p:cNvSpPr>
            <a:spLocks noGrp="1"/>
          </p:cNvSpPr>
          <p:nvPr>
            <p:ph type="dt" sz="half" idx="10"/>
          </p:nvPr>
        </p:nvSpPr>
        <p:spPr>
          <a:xfrm>
            <a:off x="137160" y="6453002"/>
            <a:ext cx="3494314" cy="365125"/>
          </a:xfrm>
        </p:spPr>
        <p:txBody>
          <a:bodyPr/>
          <a:lstStyle/>
          <a:p>
            <a:pPr>
              <a:spcAft>
                <a:spcPts val="600"/>
              </a:spcAft>
            </a:pPr>
            <a:fld id="{13A20E36-AECB-4E89-938C-39B46BAA1FBD}" type="datetime1">
              <a:rPr lang="en-US"/>
              <a:pPr>
                <a:spcAft>
                  <a:spcPts val="600"/>
                </a:spcAft>
              </a:pPr>
              <a:t>1/12/2026</a:t>
            </a:fld>
            <a:endParaRPr lang="en-US"/>
          </a:p>
        </p:txBody>
      </p:sp>
      <p:sp>
        <p:nvSpPr>
          <p:cNvPr id="11" name="Footer Placeholder 5">
            <a:extLst>
              <a:ext uri="{FF2B5EF4-FFF2-40B4-BE49-F238E27FC236}">
                <a16:creationId xmlns:a16="http://schemas.microsoft.com/office/drawing/2014/main" id="{F9031F13-237B-8FDF-4CCB-A09DEB103265}"/>
              </a:ext>
            </a:extLst>
          </p:cNvPr>
          <p:cNvSpPr>
            <a:spLocks noGrp="1"/>
          </p:cNvSpPr>
          <p:nvPr>
            <p:ph type="ftr" sz="quarter" idx="11"/>
          </p:nvPr>
        </p:nvSpPr>
        <p:spPr>
          <a:xfrm>
            <a:off x="8876521" y="6453002"/>
            <a:ext cx="2805405" cy="365125"/>
          </a:xfrm>
        </p:spPr>
        <p:txBody>
          <a:bodyPr/>
          <a:lstStyle/>
          <a:p>
            <a:pPr>
              <a:spcAft>
                <a:spcPts val="600"/>
              </a:spcAft>
            </a:pPr>
            <a:r>
              <a:rPr lang="en-US"/>
              <a:t>
              </a:t>
            </a:r>
          </a:p>
        </p:txBody>
      </p:sp>
      <p:sp>
        <p:nvSpPr>
          <p:cNvPr id="13" name="Slide Number Placeholder 6">
            <a:extLst>
              <a:ext uri="{FF2B5EF4-FFF2-40B4-BE49-F238E27FC236}">
                <a16:creationId xmlns:a16="http://schemas.microsoft.com/office/drawing/2014/main" id="{1E6BD237-0AE0-EED7-C26F-A67221FAF55C}"/>
              </a:ext>
            </a:extLst>
          </p:cNvPr>
          <p:cNvSpPr>
            <a:spLocks noGrp="1"/>
          </p:cNvSpPr>
          <p:nvPr>
            <p:ph type="sldNum" sz="quarter" idx="12"/>
          </p:nvPr>
        </p:nvSpPr>
        <p:spPr>
          <a:xfrm>
            <a:off x="11632162" y="6453002"/>
            <a:ext cx="429207" cy="365125"/>
          </a:xfrm>
        </p:spPr>
        <p:txBody>
          <a:bodyPr/>
          <a:lstStyle/>
          <a:p>
            <a:pPr>
              <a:spcAft>
                <a:spcPts val="600"/>
              </a:spcAft>
            </a:pPr>
            <a:fld id="{CC057153-B650-4DEB-B370-79DDCFDCE934}" type="slidenum">
              <a:rPr lang="en-US" dirty="0"/>
              <a:pPr>
                <a:spcAft>
                  <a:spcPts val="600"/>
                </a:spcAft>
              </a:pPr>
              <a:t>27</a:t>
            </a:fld>
            <a:endParaRPr lang="en-US"/>
          </a:p>
        </p:txBody>
      </p:sp>
    </p:spTree>
    <p:extLst>
      <p:ext uri="{BB962C8B-B14F-4D97-AF65-F5344CB8AC3E}">
        <p14:creationId xmlns:p14="http://schemas.microsoft.com/office/powerpoint/2010/main" val="2192991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6FB4C-4C54-2F1A-990B-CEFD877E07B3}"/>
              </a:ext>
            </a:extLst>
          </p:cNvPr>
          <p:cNvSpPr>
            <a:spLocks noGrp="1"/>
          </p:cNvSpPr>
          <p:nvPr>
            <p:ph type="title"/>
          </p:nvPr>
        </p:nvSpPr>
        <p:spPr/>
        <p:txBody>
          <a:bodyPr>
            <a:normAutofit/>
          </a:bodyPr>
          <a:lstStyle/>
          <a:p>
            <a:pPr algn="ctr"/>
            <a:r>
              <a:rPr lang="en-US" sz="4400">
                <a:latin typeface="Baskerville Old Face"/>
              </a:rPr>
              <a:t>Training Agenda</a:t>
            </a:r>
          </a:p>
        </p:txBody>
      </p:sp>
      <p:sp>
        <p:nvSpPr>
          <p:cNvPr id="3" name="Content Placeholder 2">
            <a:extLst>
              <a:ext uri="{FF2B5EF4-FFF2-40B4-BE49-F238E27FC236}">
                <a16:creationId xmlns:a16="http://schemas.microsoft.com/office/drawing/2014/main" id="{26BE6037-A372-0004-A7D1-44056614772A}"/>
              </a:ext>
            </a:extLst>
          </p:cNvPr>
          <p:cNvSpPr>
            <a:spLocks noGrp="1"/>
          </p:cNvSpPr>
          <p:nvPr>
            <p:ph idx="1"/>
          </p:nvPr>
        </p:nvSpPr>
        <p:spPr>
          <a:xfrm>
            <a:off x="838200" y="1471839"/>
            <a:ext cx="7440386" cy="4351338"/>
          </a:xfrm>
        </p:spPr>
        <p:txBody>
          <a:bodyPr vert="horz" lIns="91440" tIns="45720" rIns="91440" bIns="45720" rtlCol="0" anchor="t">
            <a:noAutofit/>
          </a:bodyPr>
          <a:lstStyle/>
          <a:p>
            <a:pPr marL="285750" indent="-285750">
              <a:lnSpc>
                <a:spcPct val="100000"/>
              </a:lnSpc>
              <a:buFont typeface="Wingdings" panose="020B0604020202020204" pitchFamily="34" charset="0"/>
              <a:buChar char="q"/>
            </a:pPr>
            <a:r>
              <a:rPr lang="en-US" dirty="0">
                <a:latin typeface="Baskerville Old Face"/>
              </a:rPr>
              <a:t>CACFP Meal Pattern-</a:t>
            </a:r>
          </a:p>
          <a:p>
            <a:pPr marL="514350" lvl="1">
              <a:lnSpc>
                <a:spcPct val="100000"/>
              </a:lnSpc>
              <a:buFont typeface="Courier New" panose="020B0604020202020204" pitchFamily="34" charset="0"/>
              <a:buChar char="o"/>
            </a:pPr>
            <a:r>
              <a:rPr lang="en-US" sz="2000" dirty="0">
                <a:latin typeface="Baskerville Old Face"/>
              </a:rPr>
              <a:t>Components &amp; Food Substitutions and Medical Statements</a:t>
            </a:r>
          </a:p>
          <a:p>
            <a:pPr marL="285750" indent="-285750">
              <a:lnSpc>
                <a:spcPct val="100000"/>
              </a:lnSpc>
              <a:buFont typeface="Wingdings" panose="020B0604020202020204" pitchFamily="34" charset="0"/>
              <a:buChar char="q"/>
            </a:pPr>
            <a:r>
              <a:rPr lang="en-US" dirty="0">
                <a:latin typeface="Baskerville Old Face"/>
              </a:rPr>
              <a:t>Meal service Style </a:t>
            </a:r>
          </a:p>
          <a:p>
            <a:pPr marL="285750" indent="-285750">
              <a:lnSpc>
                <a:spcPct val="100000"/>
              </a:lnSpc>
              <a:buFont typeface="Wingdings" panose="020B0604020202020204" pitchFamily="34" charset="0"/>
              <a:buChar char="q"/>
            </a:pPr>
            <a:r>
              <a:rPr lang="en-US" dirty="0">
                <a:latin typeface="Baskerville Old Face"/>
              </a:rPr>
              <a:t>Menu </a:t>
            </a:r>
          </a:p>
          <a:p>
            <a:pPr marL="285750" indent="-285750">
              <a:lnSpc>
                <a:spcPct val="100000"/>
              </a:lnSpc>
              <a:buFont typeface="Wingdings" panose="020B0604020202020204" pitchFamily="34" charset="0"/>
              <a:buChar char="q"/>
            </a:pPr>
            <a:r>
              <a:rPr lang="en-US" dirty="0">
                <a:latin typeface="Baskerville Old Face"/>
              </a:rPr>
              <a:t>Program requirements </a:t>
            </a:r>
          </a:p>
          <a:p>
            <a:pPr marL="285750" indent="-285750">
              <a:lnSpc>
                <a:spcPct val="100000"/>
              </a:lnSpc>
              <a:buFont typeface="Wingdings" panose="020B0604020202020204" pitchFamily="34" charset="0"/>
              <a:buChar char="q"/>
            </a:pPr>
            <a:r>
              <a:rPr lang="en-US" dirty="0">
                <a:latin typeface="Baskerville Old Face"/>
              </a:rPr>
              <a:t>Record Keeping Requirements </a:t>
            </a:r>
          </a:p>
          <a:p>
            <a:pPr marL="285750" indent="-285750">
              <a:lnSpc>
                <a:spcPct val="100000"/>
              </a:lnSpc>
              <a:buFont typeface="Wingdings" panose="020B0604020202020204" pitchFamily="34" charset="0"/>
              <a:buChar char="q"/>
            </a:pPr>
            <a:r>
              <a:rPr lang="en-US" dirty="0">
                <a:latin typeface="Baskerville Old Face"/>
              </a:rPr>
              <a:t>Health and sanitation</a:t>
            </a:r>
          </a:p>
          <a:p>
            <a:pPr marL="285750" indent="-285750">
              <a:lnSpc>
                <a:spcPct val="100000"/>
              </a:lnSpc>
              <a:buFont typeface="Wingdings" panose="020B0604020202020204" pitchFamily="34" charset="0"/>
              <a:buChar char="q"/>
            </a:pPr>
            <a:r>
              <a:rPr lang="en-US" dirty="0">
                <a:latin typeface="Baskerville Old Face"/>
              </a:rPr>
              <a:t>Civil Rights</a:t>
            </a:r>
          </a:p>
          <a:p>
            <a:pPr marL="285750" indent="-285750">
              <a:lnSpc>
                <a:spcPct val="100000"/>
              </a:lnSpc>
              <a:buFont typeface="Wingdings" panose="020B0604020202020204" pitchFamily="34" charset="0"/>
              <a:buChar char="q"/>
            </a:pPr>
            <a:r>
              <a:rPr lang="en-US">
                <a:latin typeface="Baskerville Old Face"/>
              </a:rPr>
              <a:t>Monitoring</a:t>
            </a:r>
          </a:p>
          <a:p>
            <a:pPr marL="285750" indent="-285750">
              <a:lnSpc>
                <a:spcPct val="100000"/>
              </a:lnSpc>
              <a:buFont typeface="Wingdings" panose="020B0604020202020204" pitchFamily="34" charset="0"/>
              <a:buChar char="q"/>
            </a:pPr>
            <a:r>
              <a:rPr lang="en-US">
                <a:latin typeface="Baskerville Old Face"/>
              </a:rPr>
              <a:t>Meal </a:t>
            </a:r>
            <a:r>
              <a:rPr lang="en-US" dirty="0">
                <a:latin typeface="Baskerville Old Face"/>
              </a:rPr>
              <a:t>Delivery and Ordering Requirements</a:t>
            </a:r>
          </a:p>
        </p:txBody>
      </p:sp>
      <p:pic>
        <p:nvPicPr>
          <p:cNvPr id="4" name="Picture 3" descr="CACFP-Nutritious Meals and Snacks - Nutritious Meals and Snacks - Todays  Child Learning Center">
            <a:extLst>
              <a:ext uri="{FF2B5EF4-FFF2-40B4-BE49-F238E27FC236}">
                <a16:creationId xmlns:a16="http://schemas.microsoft.com/office/drawing/2014/main" id="{D0ADD822-B225-52E7-B4E3-3D927D3052F0}"/>
              </a:ext>
            </a:extLst>
          </p:cNvPr>
          <p:cNvPicPr>
            <a:picLocks noChangeAspect="1"/>
          </p:cNvPicPr>
          <p:nvPr/>
        </p:nvPicPr>
        <p:blipFill>
          <a:blip r:embed="rId2"/>
          <a:stretch>
            <a:fillRect/>
          </a:stretch>
        </p:blipFill>
        <p:spPr>
          <a:xfrm>
            <a:off x="5472024" y="2693814"/>
            <a:ext cx="5633047" cy="2505541"/>
          </a:xfrm>
          <a:prstGeom prst="rect">
            <a:avLst/>
          </a:prstGeom>
        </p:spPr>
      </p:pic>
    </p:spTree>
    <p:extLst>
      <p:ext uri="{BB962C8B-B14F-4D97-AF65-F5344CB8AC3E}">
        <p14:creationId xmlns:p14="http://schemas.microsoft.com/office/powerpoint/2010/main" val="74686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334FB-1B36-39BC-48EF-2F808960DE03}"/>
              </a:ext>
            </a:extLst>
          </p:cNvPr>
          <p:cNvSpPr>
            <a:spLocks noGrp="1"/>
          </p:cNvSpPr>
          <p:nvPr>
            <p:ph type="title"/>
          </p:nvPr>
        </p:nvSpPr>
        <p:spPr/>
        <p:txBody>
          <a:bodyPr/>
          <a:lstStyle/>
          <a:p>
            <a:pPr algn="ctr"/>
            <a:r>
              <a:rPr lang="en-US" sz="3600">
                <a:latin typeface="Baskerville Old Face"/>
              </a:rPr>
              <a:t>CACFP Meal Pattern Requirements</a:t>
            </a:r>
            <a:br>
              <a:rPr lang="en-US">
                <a:latin typeface="Baskerville Old Face"/>
              </a:rPr>
            </a:br>
            <a:endParaRPr lang="en-US" sz="1400">
              <a:latin typeface="Aptos"/>
            </a:endParaRPr>
          </a:p>
        </p:txBody>
      </p:sp>
      <p:sp>
        <p:nvSpPr>
          <p:cNvPr id="3" name="Content Placeholder 2">
            <a:extLst>
              <a:ext uri="{FF2B5EF4-FFF2-40B4-BE49-F238E27FC236}">
                <a16:creationId xmlns:a16="http://schemas.microsoft.com/office/drawing/2014/main" id="{927D6507-7FB1-2399-644A-2265D50A2290}"/>
              </a:ext>
            </a:extLst>
          </p:cNvPr>
          <p:cNvSpPr>
            <a:spLocks noGrp="1"/>
          </p:cNvSpPr>
          <p:nvPr>
            <p:ph idx="1"/>
          </p:nvPr>
        </p:nvSpPr>
        <p:spPr>
          <a:xfrm>
            <a:off x="7250502" y="1120907"/>
            <a:ext cx="4735902" cy="4883528"/>
          </a:xfrm>
        </p:spPr>
        <p:txBody>
          <a:bodyPr vert="horz" lIns="91440" tIns="45720" rIns="91440" bIns="45720" rtlCol="0" anchor="t">
            <a:noAutofit/>
          </a:bodyPr>
          <a:lstStyle/>
          <a:p>
            <a:pPr marL="0" indent="0" algn="ctr">
              <a:buNone/>
            </a:pPr>
            <a:endParaRPr lang="en-US" sz="2800" b="1">
              <a:ea typeface="+mn-lt"/>
              <a:cs typeface="+mn-lt"/>
            </a:endParaRPr>
          </a:p>
          <a:p>
            <a:pPr marL="0" indent="0" algn="ctr">
              <a:buNone/>
            </a:pPr>
            <a:r>
              <a:rPr lang="en-US" sz="2800" b="1">
                <a:latin typeface="Baskerville Old Face"/>
                <a:ea typeface="+mn-lt"/>
                <a:cs typeface="+mn-lt"/>
              </a:rPr>
              <a:t>Goal:</a:t>
            </a:r>
            <a:r>
              <a:rPr lang="en-US" sz="2800">
                <a:latin typeface="Baskerville Old Face"/>
                <a:ea typeface="+mn-lt"/>
                <a:cs typeface="+mn-lt"/>
              </a:rPr>
              <a:t>  serve nutritious, appetizing meals that meet </a:t>
            </a:r>
            <a:r>
              <a:rPr lang="en-US" sz="2800" i="1">
                <a:latin typeface="Baskerville Old Face"/>
                <a:ea typeface="+mn-lt"/>
                <a:cs typeface="+mn-lt"/>
              </a:rPr>
              <a:t>meal pattern requirements</a:t>
            </a:r>
            <a:endParaRPr lang="en-US">
              <a:latin typeface="Baskerville Old Face"/>
            </a:endParaRPr>
          </a:p>
          <a:p>
            <a:pPr marL="0" indent="0" algn="ctr">
              <a:buNone/>
            </a:pPr>
            <a:r>
              <a:rPr lang="en-US" sz="2800">
                <a:latin typeface="Baskerville Old Face"/>
                <a:ea typeface="+mn-lt"/>
                <a:cs typeface="+mn-lt"/>
              </a:rPr>
              <a:t> </a:t>
            </a:r>
            <a:r>
              <a:rPr lang="en-US" sz="2400" i="1">
                <a:latin typeface="Baskerville Old Face"/>
                <a:ea typeface="+mn-lt"/>
                <a:cs typeface="+mn-lt"/>
              </a:rPr>
              <a:t>Meal pattern requirements</a:t>
            </a:r>
            <a:r>
              <a:rPr lang="en-US" sz="2400">
                <a:latin typeface="Baskerville Old Face"/>
                <a:ea typeface="+mn-lt"/>
                <a:cs typeface="+mn-lt"/>
              </a:rPr>
              <a:t> - balanced meals that supply food to help meet nutrient and energy needs of children </a:t>
            </a:r>
            <a:r>
              <a:rPr lang="en-US" sz="2400">
                <a:ea typeface="+mn-lt"/>
                <a:cs typeface="+mn-lt"/>
              </a:rPr>
              <a:t> </a:t>
            </a:r>
            <a:endParaRPr lang="en-US" sz="2400"/>
          </a:p>
        </p:txBody>
      </p:sp>
      <p:pic>
        <p:nvPicPr>
          <p:cNvPr id="5" name="Picture 4" descr="USDA MyPlate What Is MyPlate?">
            <a:extLst>
              <a:ext uri="{FF2B5EF4-FFF2-40B4-BE49-F238E27FC236}">
                <a16:creationId xmlns:a16="http://schemas.microsoft.com/office/drawing/2014/main" id="{DF40BC40-5E95-28B9-C04C-862BA9EFFA6C}"/>
              </a:ext>
            </a:extLst>
          </p:cNvPr>
          <p:cNvPicPr>
            <a:picLocks noChangeAspect="1"/>
          </p:cNvPicPr>
          <p:nvPr/>
        </p:nvPicPr>
        <p:blipFill>
          <a:blip r:embed="rId3"/>
          <a:stretch>
            <a:fillRect/>
          </a:stretch>
        </p:blipFill>
        <p:spPr>
          <a:xfrm>
            <a:off x="612477" y="1678216"/>
            <a:ext cx="6538820" cy="4651756"/>
          </a:xfrm>
          <a:prstGeom prst="rect">
            <a:avLst/>
          </a:prstGeom>
        </p:spPr>
      </p:pic>
    </p:spTree>
    <p:extLst>
      <p:ext uri="{BB962C8B-B14F-4D97-AF65-F5344CB8AC3E}">
        <p14:creationId xmlns:p14="http://schemas.microsoft.com/office/powerpoint/2010/main" val="896719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F156F-144A-DC2A-0658-24129A0BD3EE}"/>
              </a:ext>
            </a:extLst>
          </p:cNvPr>
          <p:cNvSpPr>
            <a:spLocks noGrp="1"/>
          </p:cNvSpPr>
          <p:nvPr>
            <p:ph type="title"/>
          </p:nvPr>
        </p:nvSpPr>
        <p:spPr/>
        <p:txBody>
          <a:bodyPr/>
          <a:lstStyle/>
          <a:p>
            <a:pPr algn="ctr"/>
            <a:r>
              <a:rPr lang="en-US">
                <a:latin typeface="Baskerville Old Face"/>
              </a:rPr>
              <a:t>CACFP Meal Patterns</a:t>
            </a:r>
          </a:p>
        </p:txBody>
      </p:sp>
      <p:graphicFrame>
        <p:nvGraphicFramePr>
          <p:cNvPr id="4" name="Content Placeholder 3">
            <a:extLst>
              <a:ext uri="{FF2B5EF4-FFF2-40B4-BE49-F238E27FC236}">
                <a16:creationId xmlns:a16="http://schemas.microsoft.com/office/drawing/2014/main" id="{C76C5315-9D72-57FE-DAC6-F44A11AD5959}"/>
              </a:ext>
            </a:extLst>
          </p:cNvPr>
          <p:cNvGraphicFramePr>
            <a:graphicFrameLocks noGrp="1"/>
          </p:cNvGraphicFramePr>
          <p:nvPr>
            <p:ph idx="1"/>
            <p:extLst>
              <p:ext uri="{D42A27DB-BD31-4B8C-83A1-F6EECF244321}">
                <p14:modId xmlns:p14="http://schemas.microsoft.com/office/powerpoint/2010/main" val="3198808777"/>
              </p:ext>
            </p:extLst>
          </p:nvPr>
        </p:nvGraphicFramePr>
        <p:xfrm>
          <a:off x="612775" y="1716088"/>
          <a:ext cx="10653711" cy="4054692"/>
        </p:xfrm>
        <a:graphic>
          <a:graphicData uri="http://schemas.openxmlformats.org/drawingml/2006/table">
            <a:tbl>
              <a:tblPr firstRow="1" bandRow="1">
                <a:tableStyleId>{5C22544A-7EE6-4342-B048-85BDC9FD1C3A}</a:tableStyleId>
              </a:tblPr>
              <a:tblGrid>
                <a:gridCol w="3551237">
                  <a:extLst>
                    <a:ext uri="{9D8B030D-6E8A-4147-A177-3AD203B41FA5}">
                      <a16:colId xmlns:a16="http://schemas.microsoft.com/office/drawing/2014/main" val="2822670916"/>
                    </a:ext>
                  </a:extLst>
                </a:gridCol>
                <a:gridCol w="3551237">
                  <a:extLst>
                    <a:ext uri="{9D8B030D-6E8A-4147-A177-3AD203B41FA5}">
                      <a16:colId xmlns:a16="http://schemas.microsoft.com/office/drawing/2014/main" val="1195533658"/>
                    </a:ext>
                  </a:extLst>
                </a:gridCol>
                <a:gridCol w="3551237">
                  <a:extLst>
                    <a:ext uri="{9D8B030D-6E8A-4147-A177-3AD203B41FA5}">
                      <a16:colId xmlns:a16="http://schemas.microsoft.com/office/drawing/2014/main" val="3899007370"/>
                    </a:ext>
                  </a:extLst>
                </a:gridCol>
              </a:tblGrid>
              <a:tr h="1990486">
                <a:tc>
                  <a:txBody>
                    <a:bodyPr/>
                    <a:lstStyle/>
                    <a:p>
                      <a:pPr algn="ctr"/>
                      <a:r>
                        <a:rPr lang="en-US" sz="2400">
                          <a:latin typeface="Baskerville Old Face"/>
                        </a:rPr>
                        <a:t>Breakfast</a:t>
                      </a:r>
                    </a:p>
                    <a:p>
                      <a:pPr lvl="0" algn="ctr">
                        <a:buNone/>
                      </a:pPr>
                      <a:endParaRPr lang="en-US" sz="2400">
                        <a:latin typeface="Baskerville Old Face"/>
                      </a:endParaRPr>
                    </a:p>
                    <a:p>
                      <a:pPr lvl="0" algn="ctr">
                        <a:buNone/>
                      </a:pPr>
                      <a:r>
                        <a:rPr lang="en-US" sz="2400">
                          <a:latin typeface="Baskerville Old Face"/>
                        </a:rPr>
                        <a:t>Select all three food components:</a:t>
                      </a:r>
                    </a:p>
                  </a:txBody>
                  <a:tcPr/>
                </a:tc>
                <a:tc>
                  <a:txBody>
                    <a:bodyPr/>
                    <a:lstStyle/>
                    <a:p>
                      <a:pPr algn="ctr"/>
                      <a:r>
                        <a:rPr lang="en-US" sz="2400">
                          <a:latin typeface="Baskerville Old Face"/>
                        </a:rPr>
                        <a:t>Lunch or Supper</a:t>
                      </a:r>
                    </a:p>
                    <a:p>
                      <a:pPr lvl="0" algn="ctr">
                        <a:buNone/>
                      </a:pPr>
                      <a:endParaRPr lang="en-US" sz="2400">
                        <a:latin typeface="Baskerville Old Face"/>
                      </a:endParaRPr>
                    </a:p>
                    <a:p>
                      <a:pPr lvl="0" algn="ctr">
                        <a:buNone/>
                      </a:pPr>
                      <a:r>
                        <a:rPr lang="en-US" sz="2400">
                          <a:latin typeface="Baskerville Old Face"/>
                        </a:rPr>
                        <a:t>Serve all five food components:</a:t>
                      </a:r>
                    </a:p>
                  </a:txBody>
                  <a:tcPr/>
                </a:tc>
                <a:tc>
                  <a:txBody>
                    <a:bodyPr/>
                    <a:lstStyle/>
                    <a:p>
                      <a:pPr algn="ctr"/>
                      <a:r>
                        <a:rPr lang="en-US" sz="2400">
                          <a:latin typeface="Baskerville Old Face"/>
                        </a:rPr>
                        <a:t>Snack</a:t>
                      </a:r>
                    </a:p>
                    <a:p>
                      <a:pPr lvl="0" algn="ctr">
                        <a:buNone/>
                      </a:pPr>
                      <a:endParaRPr lang="en-US" sz="2400">
                        <a:latin typeface="Baskerville Old Face"/>
                      </a:endParaRPr>
                    </a:p>
                    <a:p>
                      <a:pPr lvl="0" algn="ctr">
                        <a:buNone/>
                      </a:pPr>
                      <a:r>
                        <a:rPr lang="en-US" sz="2400">
                          <a:latin typeface="Baskerville Old Face"/>
                        </a:rPr>
                        <a:t>Select two of the five food components:</a:t>
                      </a:r>
                    </a:p>
                  </a:txBody>
                  <a:tcPr/>
                </a:tc>
                <a:extLst>
                  <a:ext uri="{0D108BD9-81ED-4DB2-BD59-A6C34878D82A}">
                    <a16:rowId xmlns:a16="http://schemas.microsoft.com/office/drawing/2014/main" val="2480743640"/>
                  </a:ext>
                </a:extLst>
              </a:tr>
              <a:tr h="2064206">
                <a:tc>
                  <a:txBody>
                    <a:bodyPr/>
                    <a:lstStyle/>
                    <a:p>
                      <a:pPr marL="285750" lvl="0" indent="-285750" algn="l">
                        <a:buFont typeface="Arial"/>
                        <a:buChar char="•"/>
                      </a:pPr>
                      <a:r>
                        <a:rPr lang="en-US" sz="2400">
                          <a:latin typeface="Baskerville Old Face"/>
                        </a:rPr>
                        <a:t>Milk</a:t>
                      </a:r>
                    </a:p>
                    <a:p>
                      <a:pPr marL="285750" lvl="0" indent="-285750" algn="l">
                        <a:buFont typeface="Arial"/>
                        <a:buChar char="•"/>
                      </a:pPr>
                      <a:r>
                        <a:rPr lang="en-US" sz="2400">
                          <a:latin typeface="Baskerville Old Face"/>
                        </a:rPr>
                        <a:t>Vegetable, fruit or both</a:t>
                      </a:r>
                    </a:p>
                    <a:p>
                      <a:pPr marL="285750" lvl="0" indent="-285750" algn="l">
                        <a:buFont typeface="Arial"/>
                        <a:buChar char="•"/>
                      </a:pPr>
                      <a:r>
                        <a:rPr lang="en-US" sz="2400">
                          <a:latin typeface="Baskerville Old Face"/>
                        </a:rPr>
                        <a:t>Grains</a:t>
                      </a:r>
                    </a:p>
                  </a:txBody>
                  <a:tcPr/>
                </a:tc>
                <a:tc>
                  <a:txBody>
                    <a:bodyPr/>
                    <a:lstStyle/>
                    <a:p>
                      <a:pPr marL="285750" lvl="1" indent="-285750" algn="l">
                        <a:buFont typeface="Arial"/>
                        <a:buChar char="•"/>
                      </a:pPr>
                      <a:r>
                        <a:rPr lang="en-US" sz="2400">
                          <a:latin typeface="Baskerville Old Face"/>
                        </a:rPr>
                        <a:t>Milk</a:t>
                      </a:r>
                    </a:p>
                    <a:p>
                      <a:pPr marL="285750" lvl="1" indent="-285750" algn="l">
                        <a:buFont typeface="Arial"/>
                        <a:buChar char="•"/>
                      </a:pPr>
                      <a:r>
                        <a:rPr lang="en-US" sz="2400">
                          <a:latin typeface="Baskerville Old Face"/>
                        </a:rPr>
                        <a:t>Meat/Meat Alternates</a:t>
                      </a:r>
                    </a:p>
                    <a:p>
                      <a:pPr marL="285750" lvl="1" indent="-285750" algn="l">
                        <a:buFont typeface="Arial"/>
                        <a:buChar char="•"/>
                      </a:pPr>
                      <a:r>
                        <a:rPr lang="en-US" sz="2400">
                          <a:latin typeface="Baskerville Old Face"/>
                        </a:rPr>
                        <a:t>Vegetables</a:t>
                      </a:r>
                    </a:p>
                    <a:p>
                      <a:pPr marL="285750" lvl="1" indent="-285750" algn="l">
                        <a:buFont typeface="Arial"/>
                        <a:buChar char="•"/>
                      </a:pPr>
                      <a:r>
                        <a:rPr lang="en-US" sz="2400">
                          <a:latin typeface="Baskerville Old Face"/>
                        </a:rPr>
                        <a:t>Fruits</a:t>
                      </a:r>
                    </a:p>
                    <a:p>
                      <a:pPr marL="285750" lvl="1" indent="-285750" algn="l">
                        <a:buFont typeface="Arial"/>
                        <a:buChar char="•"/>
                      </a:pPr>
                      <a:r>
                        <a:rPr lang="en-US" sz="2400">
                          <a:latin typeface="Baskerville Old Face"/>
                        </a:rPr>
                        <a:t>Grains</a:t>
                      </a:r>
                    </a:p>
                  </a:txBody>
                  <a:tcPr/>
                </a:tc>
                <a:tc>
                  <a:txBody>
                    <a:bodyPr/>
                    <a:lstStyle/>
                    <a:p>
                      <a:pPr marL="285750" lvl="0" indent="-285750" algn="l">
                        <a:buFont typeface="Arial"/>
                        <a:buChar char="•"/>
                      </a:pPr>
                      <a:r>
                        <a:rPr lang="en-US" sz="2400">
                          <a:latin typeface="Baskerville Old Face"/>
                        </a:rPr>
                        <a:t>Milk</a:t>
                      </a:r>
                    </a:p>
                    <a:p>
                      <a:pPr marL="285750" lvl="0" indent="-285750" algn="l">
                        <a:buFont typeface="Arial"/>
                        <a:buChar char="•"/>
                      </a:pPr>
                      <a:r>
                        <a:rPr lang="en-US" sz="2400">
                          <a:latin typeface="Baskerville Old Face"/>
                        </a:rPr>
                        <a:t>Meat/Meat Alternate</a:t>
                      </a:r>
                    </a:p>
                    <a:p>
                      <a:pPr marL="285750" lvl="0" indent="-285750" algn="l">
                        <a:buFont typeface="Arial"/>
                        <a:buChar char="•"/>
                      </a:pPr>
                      <a:r>
                        <a:rPr lang="en-US" sz="2400">
                          <a:latin typeface="Baskerville Old Face"/>
                        </a:rPr>
                        <a:t>Vegetable</a:t>
                      </a:r>
                    </a:p>
                    <a:p>
                      <a:pPr marL="285750" lvl="0" indent="-285750" algn="l">
                        <a:buFont typeface="Arial"/>
                        <a:buChar char="•"/>
                      </a:pPr>
                      <a:r>
                        <a:rPr lang="en-US" sz="2400">
                          <a:latin typeface="Baskerville Old Face"/>
                        </a:rPr>
                        <a:t>Fruits</a:t>
                      </a:r>
                    </a:p>
                    <a:p>
                      <a:pPr marL="285750" lvl="0" indent="-285750" algn="l">
                        <a:buFont typeface="Arial"/>
                        <a:buChar char="•"/>
                      </a:pPr>
                      <a:r>
                        <a:rPr lang="en-US" sz="2400">
                          <a:latin typeface="Baskerville Old Face"/>
                        </a:rPr>
                        <a:t>Grains</a:t>
                      </a:r>
                    </a:p>
                  </a:txBody>
                  <a:tcPr/>
                </a:tc>
                <a:extLst>
                  <a:ext uri="{0D108BD9-81ED-4DB2-BD59-A6C34878D82A}">
                    <a16:rowId xmlns:a16="http://schemas.microsoft.com/office/drawing/2014/main" val="4216204828"/>
                  </a:ext>
                </a:extLst>
              </a:tr>
            </a:tbl>
          </a:graphicData>
        </a:graphic>
      </p:graphicFrame>
      <p:sp>
        <p:nvSpPr>
          <p:cNvPr id="3" name="Rectangle 2">
            <a:extLst>
              <a:ext uri="{FF2B5EF4-FFF2-40B4-BE49-F238E27FC236}">
                <a16:creationId xmlns:a16="http://schemas.microsoft.com/office/drawing/2014/main" id="{1AB0B1FA-9D53-BE15-6F1B-064B9CF6D45C}"/>
              </a:ext>
            </a:extLst>
          </p:cNvPr>
          <p:cNvSpPr/>
          <p:nvPr/>
        </p:nvSpPr>
        <p:spPr>
          <a:xfrm>
            <a:off x="4136571" y="1632857"/>
            <a:ext cx="3701142" cy="428171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551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732DD-D04B-9975-669E-1A46A0B12D94}"/>
              </a:ext>
            </a:extLst>
          </p:cNvPr>
          <p:cNvSpPr>
            <a:spLocks noGrp="1"/>
          </p:cNvSpPr>
          <p:nvPr>
            <p:ph type="title"/>
          </p:nvPr>
        </p:nvSpPr>
        <p:spPr/>
        <p:txBody>
          <a:bodyPr>
            <a:normAutofit/>
          </a:bodyPr>
          <a:lstStyle/>
          <a:p>
            <a:pPr algn="ctr"/>
            <a:r>
              <a:rPr lang="en-US" sz="4000" b="1">
                <a:latin typeface="Baskerville Old Face"/>
              </a:rPr>
              <a:t>Allergies?? </a:t>
            </a:r>
          </a:p>
        </p:txBody>
      </p:sp>
      <p:sp>
        <p:nvSpPr>
          <p:cNvPr id="3" name="Content Placeholder 2">
            <a:extLst>
              <a:ext uri="{FF2B5EF4-FFF2-40B4-BE49-F238E27FC236}">
                <a16:creationId xmlns:a16="http://schemas.microsoft.com/office/drawing/2014/main" id="{2B7C136B-6A3C-F3E5-D3DF-DF39A113E80A}"/>
              </a:ext>
            </a:extLst>
          </p:cNvPr>
          <p:cNvSpPr>
            <a:spLocks noGrp="1"/>
          </p:cNvSpPr>
          <p:nvPr>
            <p:ph idx="1"/>
          </p:nvPr>
        </p:nvSpPr>
        <p:spPr>
          <a:xfrm>
            <a:off x="-4011" y="1685257"/>
            <a:ext cx="6657220" cy="4351338"/>
          </a:xfrm>
        </p:spPr>
        <p:txBody>
          <a:bodyPr vert="horz" lIns="91440" tIns="45720" rIns="91440" bIns="45720" rtlCol="0" anchor="t">
            <a:normAutofit/>
          </a:bodyPr>
          <a:lstStyle/>
          <a:p>
            <a:pPr marL="0" indent="0" algn="ctr">
              <a:buNone/>
            </a:pPr>
            <a:r>
              <a:rPr lang="en-US" sz="2800" b="1">
                <a:latin typeface="Baskerville Old Face"/>
              </a:rPr>
              <a:t>Need Medical Statement</a:t>
            </a:r>
            <a:endParaRPr lang="en-US" sz="2800">
              <a:latin typeface="Baskerville Old Face"/>
            </a:endParaRPr>
          </a:p>
          <a:p>
            <a:pPr marL="0" indent="0" algn="ctr">
              <a:buNone/>
            </a:pPr>
            <a:r>
              <a:rPr lang="en-US" sz="2800" i="1">
                <a:latin typeface="Baskerville Old Face"/>
              </a:rPr>
              <a:t>signed by DR/Medical Professional </a:t>
            </a:r>
          </a:p>
          <a:p>
            <a:pPr marL="0" indent="0" algn="ctr">
              <a:buNone/>
            </a:pPr>
            <a:r>
              <a:rPr lang="en-US" sz="2800" b="1">
                <a:latin typeface="Baskerville Old Face"/>
              </a:rPr>
              <a:t> </a:t>
            </a:r>
            <a:r>
              <a:rPr lang="en-US" sz="2800">
                <a:latin typeface="Baskerville Old Face"/>
              </a:rPr>
              <a:t>- Food to be avoided (allergen)</a:t>
            </a:r>
          </a:p>
          <a:p>
            <a:pPr marL="0" indent="0" algn="ctr">
              <a:buNone/>
            </a:pPr>
            <a:r>
              <a:rPr lang="en-US" sz="2800">
                <a:latin typeface="Baskerville Old Face"/>
              </a:rPr>
              <a:t> - Explaining how participant is affected by the allergen</a:t>
            </a:r>
          </a:p>
          <a:p>
            <a:pPr marL="0" indent="0" algn="ctr">
              <a:buNone/>
            </a:pPr>
            <a:r>
              <a:rPr lang="en-US" sz="2800">
                <a:latin typeface="Baskerville Old Face"/>
              </a:rPr>
              <a:t> - List of recommended substitutes </a:t>
            </a:r>
          </a:p>
        </p:txBody>
      </p:sp>
      <p:pic>
        <p:nvPicPr>
          <p:cNvPr id="6" name="Content Placeholder 3" descr="Allergens — Quest Food Management Services">
            <a:extLst>
              <a:ext uri="{FF2B5EF4-FFF2-40B4-BE49-F238E27FC236}">
                <a16:creationId xmlns:a16="http://schemas.microsoft.com/office/drawing/2014/main" id="{3D3CF9DC-7225-02B9-46D6-25FAD55E29E2}"/>
              </a:ext>
            </a:extLst>
          </p:cNvPr>
          <p:cNvPicPr>
            <a:picLocks noChangeAspect="1"/>
          </p:cNvPicPr>
          <p:nvPr/>
        </p:nvPicPr>
        <p:blipFill>
          <a:blip r:embed="rId3"/>
          <a:stretch>
            <a:fillRect/>
          </a:stretch>
        </p:blipFill>
        <p:spPr>
          <a:xfrm>
            <a:off x="6866348" y="1167226"/>
            <a:ext cx="4864442" cy="4864442"/>
          </a:xfrm>
          <a:prstGeom prst="rect">
            <a:avLst/>
          </a:prstGeom>
        </p:spPr>
      </p:pic>
    </p:spTree>
    <p:extLst>
      <p:ext uri="{BB962C8B-B14F-4D97-AF65-F5344CB8AC3E}">
        <p14:creationId xmlns:p14="http://schemas.microsoft.com/office/powerpoint/2010/main" val="586838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tray of food on a table&#10;&#10;Description automatically generated">
            <a:extLst>
              <a:ext uri="{FF2B5EF4-FFF2-40B4-BE49-F238E27FC236}">
                <a16:creationId xmlns:a16="http://schemas.microsoft.com/office/drawing/2014/main" id="{2DD5353D-2BD4-FF46-A3AC-115C05E26D8F}"/>
              </a:ext>
            </a:extLst>
          </p:cNvPr>
          <p:cNvPicPr>
            <a:picLocks noChangeAspect="1"/>
          </p:cNvPicPr>
          <p:nvPr/>
        </p:nvPicPr>
        <p:blipFill>
          <a:blip r:embed="rId3"/>
          <a:srcRect t="4626" r="1" b="2563"/>
          <a:stretch/>
        </p:blipFill>
        <p:spPr>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2" name="Title 1">
            <a:extLst>
              <a:ext uri="{FF2B5EF4-FFF2-40B4-BE49-F238E27FC236}">
                <a16:creationId xmlns:a16="http://schemas.microsoft.com/office/drawing/2014/main" id="{8427E250-663A-1426-723A-04040F75DD9C}"/>
              </a:ext>
            </a:extLst>
          </p:cNvPr>
          <p:cNvSpPr>
            <a:spLocks noGrp="1"/>
          </p:cNvSpPr>
          <p:nvPr>
            <p:ph type="title"/>
          </p:nvPr>
        </p:nvSpPr>
        <p:spPr>
          <a:xfrm>
            <a:off x="526372" y="5307766"/>
            <a:ext cx="6931319" cy="752217"/>
          </a:xfrm>
        </p:spPr>
        <p:txBody>
          <a:bodyPr vert="horz" lIns="91440" tIns="45720" rIns="91440" bIns="45720" rtlCol="0" anchor="b">
            <a:normAutofit/>
          </a:bodyPr>
          <a:lstStyle/>
          <a:p>
            <a:r>
              <a:rPr lang="en-US" sz="4000">
                <a:solidFill>
                  <a:schemeClr val="tx1">
                    <a:lumMod val="85000"/>
                    <a:lumOff val="15000"/>
                  </a:schemeClr>
                </a:solidFill>
                <a:latin typeface="Baskerville Old Face"/>
              </a:rPr>
              <a:t>Meal Service Style</a:t>
            </a:r>
            <a:endParaRPr lang="en-US" sz="4000" kern="1200">
              <a:solidFill>
                <a:schemeClr val="tx1">
                  <a:lumMod val="85000"/>
                  <a:lumOff val="15000"/>
                </a:schemeClr>
              </a:solidFill>
              <a:latin typeface="Baskerville Old Face"/>
            </a:endParaRPr>
          </a:p>
        </p:txBody>
      </p:sp>
      <p:pic>
        <p:nvPicPr>
          <p:cNvPr id="4" name="Content Placeholder 3" descr="A group of children eating at a table&#10;&#10;Description automatically generated">
            <a:extLst>
              <a:ext uri="{FF2B5EF4-FFF2-40B4-BE49-F238E27FC236}">
                <a16:creationId xmlns:a16="http://schemas.microsoft.com/office/drawing/2014/main" id="{71909D80-189C-B1F0-6386-89A38D876E7B}"/>
              </a:ext>
            </a:extLst>
          </p:cNvPr>
          <p:cNvPicPr>
            <a:picLocks noGrp="1" noChangeAspect="1"/>
          </p:cNvPicPr>
          <p:nvPr>
            <p:ph idx="1"/>
          </p:nvPr>
        </p:nvPicPr>
        <p:blipFill>
          <a:blip r:embed="rId4"/>
          <a:srcRect r="3" b="20565"/>
          <a:stretch/>
        </p:blipFill>
        <p:spPr>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Tree>
    <p:extLst>
      <p:ext uri="{BB962C8B-B14F-4D97-AF65-F5344CB8AC3E}">
        <p14:creationId xmlns:p14="http://schemas.microsoft.com/office/powerpoint/2010/main" val="2785697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AA313-BF80-9332-F9A6-D9B294C17350}"/>
              </a:ext>
            </a:extLst>
          </p:cNvPr>
          <p:cNvSpPr>
            <a:spLocks noGrp="1"/>
          </p:cNvSpPr>
          <p:nvPr>
            <p:ph type="title"/>
          </p:nvPr>
        </p:nvSpPr>
        <p:spPr>
          <a:xfrm>
            <a:off x="407241" y="1766730"/>
            <a:ext cx="2318471" cy="3007950"/>
          </a:xfrm>
        </p:spPr>
        <p:txBody>
          <a:bodyPr>
            <a:normAutofit/>
          </a:bodyPr>
          <a:lstStyle/>
          <a:p>
            <a:pPr algn="ctr"/>
            <a:r>
              <a:rPr lang="en-US" dirty="0">
                <a:latin typeface="Baskerville Old Face"/>
              </a:rPr>
              <a:t>Menu </a:t>
            </a:r>
            <a:br>
              <a:rPr lang="en-US" dirty="0">
                <a:latin typeface="Aptos"/>
              </a:rPr>
            </a:br>
            <a:endParaRPr lang="en-US" dirty="0">
              <a:latin typeface="Aptos"/>
            </a:endParaRPr>
          </a:p>
        </p:txBody>
      </p:sp>
      <p:pic>
        <p:nvPicPr>
          <p:cNvPr id="7" name="Content Placeholder 6" descr="A group of snacks and chips&#10;&#10;AI-generated content may be incorrect.">
            <a:extLst>
              <a:ext uri="{FF2B5EF4-FFF2-40B4-BE49-F238E27FC236}">
                <a16:creationId xmlns:a16="http://schemas.microsoft.com/office/drawing/2014/main" id="{0E6B8A19-E764-D596-3F0F-D785B625A07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93435" y="106326"/>
            <a:ext cx="3982607" cy="2765700"/>
          </a:xfrm>
        </p:spPr>
      </p:pic>
      <p:pic>
        <p:nvPicPr>
          <p:cNvPr id="9" name="Picture 8" descr="A group of snacks and snacks&#10;&#10;AI-generated content may be incorrect.">
            <a:extLst>
              <a:ext uri="{FF2B5EF4-FFF2-40B4-BE49-F238E27FC236}">
                <a16:creationId xmlns:a16="http://schemas.microsoft.com/office/drawing/2014/main" id="{EF793B59-16E8-A8FF-8601-F812B3ADEC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5083" y="213756"/>
            <a:ext cx="4246764" cy="2550839"/>
          </a:xfrm>
          <a:prstGeom prst="rect">
            <a:avLst/>
          </a:prstGeom>
        </p:spPr>
      </p:pic>
      <p:pic>
        <p:nvPicPr>
          <p:cNvPr id="11" name="Picture 10" descr="A group of snacks on a white background&#10;&#10;AI-generated content may be incorrect.">
            <a:extLst>
              <a:ext uri="{FF2B5EF4-FFF2-40B4-BE49-F238E27FC236}">
                <a16:creationId xmlns:a16="http://schemas.microsoft.com/office/drawing/2014/main" id="{C1075260-B409-9261-7D01-F7AFEFE40D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1178" y="3976360"/>
            <a:ext cx="3449673" cy="2279871"/>
          </a:xfrm>
          <a:prstGeom prst="rect">
            <a:avLst/>
          </a:prstGeom>
        </p:spPr>
      </p:pic>
      <p:pic>
        <p:nvPicPr>
          <p:cNvPr id="13" name="Picture 12" descr="A group of snacks on a white background&#10;&#10;AI-generated content may be incorrect.">
            <a:extLst>
              <a:ext uri="{FF2B5EF4-FFF2-40B4-BE49-F238E27FC236}">
                <a16:creationId xmlns:a16="http://schemas.microsoft.com/office/drawing/2014/main" id="{B1D5FC67-7F26-62FB-AEB7-8AB1F38589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4648" y="3176794"/>
            <a:ext cx="3449673" cy="2279520"/>
          </a:xfrm>
          <a:prstGeom prst="rect">
            <a:avLst/>
          </a:prstGeom>
        </p:spPr>
      </p:pic>
      <p:pic>
        <p:nvPicPr>
          <p:cNvPr id="15" name="Picture 14" descr="A group of food packages&#10;&#10;AI-generated content may be incorrect.">
            <a:extLst>
              <a:ext uri="{FF2B5EF4-FFF2-40B4-BE49-F238E27FC236}">
                <a16:creationId xmlns:a16="http://schemas.microsoft.com/office/drawing/2014/main" id="{BF348F9A-FD69-7A57-2017-D960837EDC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149" y="3726320"/>
            <a:ext cx="3766532" cy="2381272"/>
          </a:xfrm>
          <a:prstGeom prst="rect">
            <a:avLst/>
          </a:prstGeom>
        </p:spPr>
      </p:pic>
      <p:sp>
        <p:nvSpPr>
          <p:cNvPr id="16" name="TextBox 15">
            <a:extLst>
              <a:ext uri="{FF2B5EF4-FFF2-40B4-BE49-F238E27FC236}">
                <a16:creationId xmlns:a16="http://schemas.microsoft.com/office/drawing/2014/main" id="{0CCF5DA2-E1B7-1DDB-D124-48627FC972EE}"/>
              </a:ext>
            </a:extLst>
          </p:cNvPr>
          <p:cNvSpPr txBox="1"/>
          <p:nvPr/>
        </p:nvSpPr>
        <p:spPr>
          <a:xfrm>
            <a:off x="4158229" y="2526466"/>
            <a:ext cx="1653017" cy="369332"/>
          </a:xfrm>
          <a:prstGeom prst="rect">
            <a:avLst/>
          </a:prstGeom>
          <a:noFill/>
        </p:spPr>
        <p:txBody>
          <a:bodyPr wrap="none" rtlCol="0">
            <a:spAutoFit/>
          </a:bodyPr>
          <a:lstStyle/>
          <a:p>
            <a:r>
              <a:rPr lang="en-US" dirty="0">
                <a:latin typeface="Baskerville Old Face" panose="02020602080505020303" pitchFamily="18" charset="0"/>
              </a:rPr>
              <a:t>Bean Dip Meal </a:t>
            </a:r>
          </a:p>
        </p:txBody>
      </p:sp>
      <p:sp>
        <p:nvSpPr>
          <p:cNvPr id="18" name="TextBox 17">
            <a:extLst>
              <a:ext uri="{FF2B5EF4-FFF2-40B4-BE49-F238E27FC236}">
                <a16:creationId xmlns:a16="http://schemas.microsoft.com/office/drawing/2014/main" id="{9CEABF94-CFD5-8E37-B850-B8371D13EB7A}"/>
              </a:ext>
            </a:extLst>
          </p:cNvPr>
          <p:cNvSpPr txBox="1"/>
          <p:nvPr/>
        </p:nvSpPr>
        <p:spPr>
          <a:xfrm>
            <a:off x="8620900" y="2711132"/>
            <a:ext cx="2660798" cy="369332"/>
          </a:xfrm>
          <a:prstGeom prst="rect">
            <a:avLst/>
          </a:prstGeom>
          <a:noFill/>
        </p:spPr>
        <p:txBody>
          <a:bodyPr wrap="square">
            <a:spAutoFit/>
          </a:bodyPr>
          <a:lstStyle/>
          <a:p>
            <a:r>
              <a:rPr lang="en-US" dirty="0">
                <a:latin typeface="Baskerville Old Face" panose="02020602080505020303" pitchFamily="18" charset="0"/>
              </a:rPr>
              <a:t>Meat and Cheese Meal </a:t>
            </a:r>
          </a:p>
        </p:txBody>
      </p:sp>
      <p:sp>
        <p:nvSpPr>
          <p:cNvPr id="19" name="TextBox 18">
            <a:extLst>
              <a:ext uri="{FF2B5EF4-FFF2-40B4-BE49-F238E27FC236}">
                <a16:creationId xmlns:a16="http://schemas.microsoft.com/office/drawing/2014/main" id="{2D377428-3378-FBE7-402B-C8F54C459770}"/>
              </a:ext>
            </a:extLst>
          </p:cNvPr>
          <p:cNvSpPr txBox="1"/>
          <p:nvPr/>
        </p:nvSpPr>
        <p:spPr>
          <a:xfrm>
            <a:off x="577625" y="6080386"/>
            <a:ext cx="2660798" cy="369332"/>
          </a:xfrm>
          <a:prstGeom prst="rect">
            <a:avLst/>
          </a:prstGeom>
          <a:noFill/>
        </p:spPr>
        <p:txBody>
          <a:bodyPr wrap="square">
            <a:spAutoFit/>
          </a:bodyPr>
          <a:lstStyle/>
          <a:p>
            <a:r>
              <a:rPr lang="en-US" dirty="0">
                <a:latin typeface="Baskerville Old Face" panose="02020602080505020303" pitchFamily="18" charset="0"/>
              </a:rPr>
              <a:t>Wings and Pizza Meal </a:t>
            </a:r>
          </a:p>
        </p:txBody>
      </p:sp>
      <p:sp>
        <p:nvSpPr>
          <p:cNvPr id="20" name="TextBox 19">
            <a:extLst>
              <a:ext uri="{FF2B5EF4-FFF2-40B4-BE49-F238E27FC236}">
                <a16:creationId xmlns:a16="http://schemas.microsoft.com/office/drawing/2014/main" id="{F3E208CD-81B4-09E6-8E73-1D2DB6AEC4A2}"/>
              </a:ext>
            </a:extLst>
          </p:cNvPr>
          <p:cNvSpPr txBox="1"/>
          <p:nvPr/>
        </p:nvSpPr>
        <p:spPr>
          <a:xfrm>
            <a:off x="5811246" y="5238365"/>
            <a:ext cx="2660798" cy="369332"/>
          </a:xfrm>
          <a:prstGeom prst="rect">
            <a:avLst/>
          </a:prstGeom>
          <a:noFill/>
        </p:spPr>
        <p:txBody>
          <a:bodyPr wrap="square">
            <a:spAutoFit/>
          </a:bodyPr>
          <a:lstStyle/>
          <a:p>
            <a:r>
              <a:rPr lang="en-US" dirty="0">
                <a:latin typeface="Baskerville Old Face" panose="02020602080505020303" pitchFamily="18" charset="0"/>
              </a:rPr>
              <a:t>Pizza Meal </a:t>
            </a:r>
          </a:p>
        </p:txBody>
      </p:sp>
      <p:sp>
        <p:nvSpPr>
          <p:cNvPr id="22" name="TextBox 21">
            <a:extLst>
              <a:ext uri="{FF2B5EF4-FFF2-40B4-BE49-F238E27FC236}">
                <a16:creationId xmlns:a16="http://schemas.microsoft.com/office/drawing/2014/main" id="{1B1D0B6B-A02A-7409-E881-CBE8E6348BF9}"/>
              </a:ext>
            </a:extLst>
          </p:cNvPr>
          <p:cNvSpPr txBox="1"/>
          <p:nvPr/>
        </p:nvSpPr>
        <p:spPr>
          <a:xfrm>
            <a:off x="9637406" y="6071565"/>
            <a:ext cx="2554594" cy="369332"/>
          </a:xfrm>
          <a:prstGeom prst="rect">
            <a:avLst/>
          </a:prstGeom>
          <a:noFill/>
        </p:spPr>
        <p:txBody>
          <a:bodyPr wrap="square">
            <a:spAutoFit/>
          </a:bodyPr>
          <a:lstStyle/>
          <a:p>
            <a:r>
              <a:rPr lang="en-US" dirty="0">
                <a:latin typeface="Baskerville Old Face" panose="02020602080505020303" pitchFamily="18" charset="0"/>
              </a:rPr>
              <a:t>Nacho Meal </a:t>
            </a:r>
          </a:p>
        </p:txBody>
      </p:sp>
    </p:spTree>
    <p:extLst>
      <p:ext uri="{BB962C8B-B14F-4D97-AF65-F5344CB8AC3E}">
        <p14:creationId xmlns:p14="http://schemas.microsoft.com/office/powerpoint/2010/main" val="4114100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B510A6-FE8E-9D2E-95B7-28828A43C5F4}"/>
              </a:ext>
            </a:extLst>
          </p:cNvPr>
          <p:cNvSpPr>
            <a:spLocks noGrp="1"/>
          </p:cNvSpPr>
          <p:nvPr>
            <p:ph idx="1"/>
          </p:nvPr>
        </p:nvSpPr>
        <p:spPr>
          <a:xfrm>
            <a:off x="612647" y="3909566"/>
            <a:ext cx="3677337" cy="2399794"/>
          </a:xfrm>
        </p:spPr>
        <p:txBody>
          <a:bodyPr vert="horz" lIns="91440" tIns="45720" rIns="91440" bIns="45720" rtlCol="0" anchor="ctr">
            <a:normAutofit/>
          </a:bodyPr>
          <a:lstStyle/>
          <a:p>
            <a:pPr marL="0" indent="0" algn="ctr">
              <a:buNone/>
            </a:pPr>
            <a:r>
              <a:rPr lang="en-US" b="1" dirty="0">
                <a:latin typeface="Baskerville Old Face"/>
              </a:rPr>
              <a:t>Requirements</a:t>
            </a:r>
          </a:p>
          <a:p>
            <a:pPr marL="457200" indent="-457200" algn="ctr">
              <a:buAutoNum type="arabicParenR"/>
            </a:pPr>
            <a:r>
              <a:rPr lang="en-US" b="1" dirty="0">
                <a:latin typeface="Baskerville Old Face"/>
              </a:rPr>
              <a:t>Weekly Activity Calendar </a:t>
            </a:r>
          </a:p>
          <a:p>
            <a:pPr marL="457200" indent="-457200" algn="ctr">
              <a:buAutoNum type="arabicParenR"/>
            </a:pPr>
            <a:r>
              <a:rPr lang="en-US" b="1" dirty="0">
                <a:latin typeface="Baskerville Old Face"/>
              </a:rPr>
              <a:t>Supervision </a:t>
            </a:r>
          </a:p>
          <a:p>
            <a:pPr marL="457200" indent="-457200" algn="ctr">
              <a:buAutoNum type="arabicParenR"/>
            </a:pPr>
            <a:r>
              <a:rPr lang="en-US" b="1" dirty="0">
                <a:latin typeface="Baskerville Old Face"/>
              </a:rPr>
              <a:t>Safe Environment To Enjoy the Food </a:t>
            </a:r>
          </a:p>
        </p:txBody>
      </p:sp>
      <p:pic>
        <p:nvPicPr>
          <p:cNvPr id="4" name="Picture 3" descr="Grants Aim to Support Alaska Native Students' Education, Well-Being">
            <a:extLst>
              <a:ext uri="{FF2B5EF4-FFF2-40B4-BE49-F238E27FC236}">
                <a16:creationId xmlns:a16="http://schemas.microsoft.com/office/drawing/2014/main" id="{0C9F188B-E84C-DBCE-1E84-C5B53753D79F}"/>
              </a:ext>
            </a:extLst>
          </p:cNvPr>
          <p:cNvPicPr>
            <a:picLocks noChangeAspect="1"/>
          </p:cNvPicPr>
          <p:nvPr/>
        </p:nvPicPr>
        <p:blipFill>
          <a:blip r:embed="rId3"/>
          <a:stretch>
            <a:fillRect/>
          </a:stretch>
        </p:blipFill>
        <p:spPr>
          <a:xfrm>
            <a:off x="612228" y="346841"/>
            <a:ext cx="5055475" cy="3392213"/>
          </a:xfrm>
          <a:prstGeom prst="rect">
            <a:avLst/>
          </a:prstGeom>
        </p:spPr>
      </p:pic>
      <p:sp>
        <p:nvSpPr>
          <p:cNvPr id="6" name="Freeform 13">
            <a:extLst>
              <a:ext uri="{FF2B5EF4-FFF2-40B4-BE49-F238E27FC236}">
                <a16:creationId xmlns:a16="http://schemas.microsoft.com/office/drawing/2014/main" id="{29286F89-4A62-3F4E-CC3F-A43522965B87}"/>
              </a:ext>
            </a:extLst>
          </p:cNvPr>
          <p:cNvSpPr/>
          <p:nvPr/>
        </p:nvSpPr>
        <p:spPr>
          <a:xfrm>
            <a:off x="6523877" y="2041451"/>
            <a:ext cx="5501545" cy="4472966"/>
          </a:xfrm>
          <a:custGeom>
            <a:avLst/>
            <a:gdLst/>
            <a:ahLst/>
            <a:cxnLst/>
            <a:rect l="l" t="t" r="r" b="b"/>
            <a:pathLst>
              <a:path w="6717291" h="4483791">
                <a:moveTo>
                  <a:pt x="0" y="0"/>
                </a:moveTo>
                <a:lnTo>
                  <a:pt x="6717290" y="0"/>
                </a:lnTo>
                <a:lnTo>
                  <a:pt x="6717290" y="4483792"/>
                </a:lnTo>
                <a:lnTo>
                  <a:pt x="0" y="4483792"/>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680236893"/>
      </p:ext>
    </p:extLst>
  </p:cSld>
  <p:clrMapOvr>
    <a:masterClrMapping/>
  </p:clrMapOvr>
</p:sld>
</file>

<file path=ppt/theme/theme1.xml><?xml version="1.0" encoding="utf-8"?>
<a:theme xmlns:a="http://schemas.openxmlformats.org/drawingml/2006/main" name="VanillaVTI">
  <a:themeElements>
    <a:clrScheme name="VanillaVTI">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VanillaVTI">
      <a:majorFont>
        <a:latin typeface="Neue Haas Grotesk Text Pro"/>
        <a:ea typeface=""/>
        <a:cs typeface=""/>
      </a:majorFont>
      <a:minorFont>
        <a:latin typeface="Neue Haas Grotesk Text Pro"/>
        <a:ea typeface=""/>
        <a:cs typeface=""/>
      </a:minorFont>
    </a:fontScheme>
    <a:fmtScheme name="Vanilla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AACC6CF0-9F86-48CC-9C4E-CA578EE0A0A0}" vid="{3BDE51FE-56D6-4100-AFB5-5B4AEDCE2E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EC75AD6CB09414D91CBC29E9241411D" ma:contentTypeVersion="13" ma:contentTypeDescription="Create a new document." ma:contentTypeScope="" ma:versionID="38b1b07240ec3a0d83b044e1591207c3">
  <xsd:schema xmlns:xsd="http://www.w3.org/2001/XMLSchema" xmlns:xs="http://www.w3.org/2001/XMLSchema" xmlns:p="http://schemas.microsoft.com/office/2006/metadata/properties" xmlns:ns2="16b7081d-314f-43bd-8815-8233b4ad2bbf" xmlns:ns3="13f1a716-aead-4e9a-b142-318f9eff0c29" targetNamespace="http://schemas.microsoft.com/office/2006/metadata/properties" ma:root="true" ma:fieldsID="92df7a1f69379dcb5162d1ce19670648" ns2:_="" ns3:_="">
    <xsd:import namespace="16b7081d-314f-43bd-8815-8233b4ad2bbf"/>
    <xsd:import namespace="13f1a716-aead-4e9a-b142-318f9eff0c2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Complete"/>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b7081d-314f-43bd-8815-8233b4ad2b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034f143-6d56-47e7-bebb-4b39f908e8d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Complete" ma:index="19" ma:displayName="Complete" ma:default="0" ma:format="Dropdown" ma:internalName="Complete">
      <xsd:simpleType>
        <xsd:restriction base="dms:Boolean"/>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3f1a716-aead-4e9a-b142-318f9eff0c2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757c8b6-504b-4259-944b-c98a22259c8b}" ma:internalName="TaxCatchAll" ma:showField="CatchAllData" ma:web="13f1a716-aead-4e9a-b142-318f9eff0c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omplete xmlns="16b7081d-314f-43bd-8815-8233b4ad2bbf">false</Complete>
    <TaxCatchAll xmlns="13f1a716-aead-4e9a-b142-318f9eff0c29" xsi:nil="true"/>
    <lcf76f155ced4ddcb4097134ff3c332f xmlns="16b7081d-314f-43bd-8815-8233b4ad2bb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735143E-BF10-41B7-B764-67936DF80CCC}">
  <ds:schemaRefs>
    <ds:schemaRef ds:uri="http://schemas.microsoft.com/sharepoint/v3/contenttype/forms"/>
  </ds:schemaRefs>
</ds:datastoreItem>
</file>

<file path=customXml/itemProps2.xml><?xml version="1.0" encoding="utf-8"?>
<ds:datastoreItem xmlns:ds="http://schemas.openxmlformats.org/officeDocument/2006/customXml" ds:itemID="{AB216336-D453-487E-AD45-490C0C5B20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b7081d-314f-43bd-8815-8233b4ad2bbf"/>
    <ds:schemaRef ds:uri="13f1a716-aead-4e9a-b142-318f9eff0c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895150A-F958-4326-B6CF-326DBA4424E9}">
  <ds:schemaRefs>
    <ds:schemaRef ds:uri="16b7081d-314f-43bd-8815-8233b4ad2bbf"/>
    <ds:schemaRef ds:uri="http://schemas.openxmlformats.org/package/2006/metadata/core-properties"/>
    <ds:schemaRef ds:uri="http://purl.org/dc/dcmitype/"/>
    <ds:schemaRef ds:uri="http://purl.org/dc/elements/1.1/"/>
    <ds:schemaRef ds:uri="http://schemas.microsoft.com/office/infopath/2007/PartnerControls"/>
    <ds:schemaRef ds:uri="http://schemas.microsoft.com/office/2006/documentManagement/types"/>
    <ds:schemaRef ds:uri="http://purl.org/dc/terms/"/>
    <ds:schemaRef ds:uri="13f1a716-aead-4e9a-b142-318f9eff0c29"/>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e88c5b72-bac6-4366-ae85-b0b54679c413}" enabled="0" method="" siteId="{e88c5b72-bac6-4366-ae85-b0b54679c413}" removed="1"/>
</clbl:labelList>
</file>

<file path=docProps/app.xml><?xml version="1.0" encoding="utf-8"?>
<Properties xmlns="http://schemas.openxmlformats.org/officeDocument/2006/extended-properties" xmlns:vt="http://schemas.openxmlformats.org/officeDocument/2006/docPropsVTypes">
  <Template>office theme</Template>
  <TotalTime>245</TotalTime>
  <Words>1955</Words>
  <Application>Microsoft Office PowerPoint</Application>
  <PresentationFormat>Widescreen</PresentationFormat>
  <Paragraphs>266</Paragraphs>
  <Slides>27</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Aptos</vt:lpstr>
      <vt:lpstr>Aptos Display</vt:lpstr>
      <vt:lpstr>Arial</vt:lpstr>
      <vt:lpstr>Baskerville Old Face</vt:lpstr>
      <vt:lpstr>Calibri</vt:lpstr>
      <vt:lpstr>Courier New</vt:lpstr>
      <vt:lpstr>Courier New,monospace</vt:lpstr>
      <vt:lpstr>Neue Haas Grotesk Text Pro</vt:lpstr>
      <vt:lpstr>Wingdings</vt:lpstr>
      <vt:lpstr>Wingdings,Sans-Serif</vt:lpstr>
      <vt:lpstr>VanillaVTI</vt:lpstr>
      <vt:lpstr>Child and Adult Care Food Program (CACFP) Sponsor Site Training</vt:lpstr>
      <vt:lpstr>Janee Wilson  Child Nutrition Coordinator</vt:lpstr>
      <vt:lpstr>Training Agenda</vt:lpstr>
      <vt:lpstr>CACFP Meal Pattern Requirements </vt:lpstr>
      <vt:lpstr>CACFP Meal Patterns</vt:lpstr>
      <vt:lpstr>Allergies?? </vt:lpstr>
      <vt:lpstr>Meal Service Style</vt:lpstr>
      <vt:lpstr>Menu  </vt:lpstr>
      <vt:lpstr>PowerPoint Presentation</vt:lpstr>
      <vt:lpstr>Record Keeping Requirements  </vt:lpstr>
      <vt:lpstr>PowerPoint Presentation</vt:lpstr>
      <vt:lpstr> </vt:lpstr>
      <vt:lpstr>PowerPoint Presentation</vt:lpstr>
      <vt:lpstr>Monthly Inventory </vt:lpstr>
      <vt:lpstr>Online Submission Form </vt:lpstr>
      <vt:lpstr> </vt:lpstr>
      <vt:lpstr>Knowledge Check </vt:lpstr>
      <vt:lpstr>Health Safety &amp; Sanitation </vt:lpstr>
      <vt:lpstr>USDA Nondiscrimination Statement</vt:lpstr>
      <vt:lpstr>And Justice for All Poster - Example</vt:lpstr>
      <vt:lpstr>PowerPoint Presentation</vt:lpstr>
      <vt:lpstr>Monitoring Requirements and Review Procedures</vt:lpstr>
      <vt:lpstr>PowerPoint Presentation</vt:lpstr>
      <vt:lpstr>FBA Reports to DEED  </vt:lpstr>
      <vt:lpstr>Meal Delivery and Ordering Requirements</vt:lpstr>
      <vt:lpstr>Questions??</vt:lpstr>
      <vt:lpstr>Thank you and any questions please reach out!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Jane'e Wilson</dc:creator>
  <cp:lastModifiedBy>Jane'e Wilson</cp:lastModifiedBy>
  <cp:revision>44</cp:revision>
  <dcterms:created xsi:type="dcterms:W3CDTF">2024-10-07T20:57:26Z</dcterms:created>
  <dcterms:modified xsi:type="dcterms:W3CDTF">2026-01-12T22:16:08Z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0x0101003EC75AD6CB09414D91CBC29E9241411D</vt:lpwstr>
  </property>
  <property fmtid="{D5CDD505-2E9C-101B-9397-08002B2CF9AE}" pid="3" name="MediaServiceImageTags">
    <vt:lpwstr/>
  </property>
</Properties>
</file>